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90" r:id="rId4"/>
    <p:sldId id="259" r:id="rId5"/>
    <p:sldId id="262" r:id="rId6"/>
    <p:sldId id="263" r:id="rId7"/>
    <p:sldId id="264" r:id="rId8"/>
    <p:sldId id="265" r:id="rId9"/>
    <p:sldId id="266" r:id="rId10"/>
    <p:sldId id="267" r:id="rId11"/>
    <p:sldId id="270" r:id="rId12"/>
    <p:sldId id="271" r:id="rId13"/>
    <p:sldId id="273" r:id="rId14"/>
    <p:sldId id="275" r:id="rId15"/>
    <p:sldId id="276" r:id="rId16"/>
    <p:sldId id="277" r:id="rId17"/>
    <p:sldId id="278" r:id="rId18"/>
    <p:sldId id="287" r:id="rId19"/>
    <p:sldId id="291" r:id="rId20"/>
    <p:sldId id="288" r:id="rId21"/>
    <p:sldId id="292" r:id="rId22"/>
    <p:sldId id="293" r:id="rId23"/>
    <p:sldId id="294" r:id="rId24"/>
    <p:sldId id="295" r:id="rId25"/>
    <p:sldId id="285" r:id="rId26"/>
    <p:sldId id="297" r:id="rId27"/>
    <p:sldId id="280" r:id="rId28"/>
    <p:sldId id="281" r:id="rId29"/>
    <p:sldId id="283" r:id="rId30"/>
    <p:sldId id="282" r:id="rId31"/>
    <p:sldId id="284" r:id="rId32"/>
    <p:sldId id="289" r:id="rId33"/>
    <p:sldId id="296" r:id="rId34"/>
    <p:sldId id="286"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99D636"/>
    <a:srgbClr val="BB36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8EFE0C-3018-47EC-95AB-196C1EC97E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8EFE0C-3018-47EC-95AB-196C1EC97EF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8F0585-4E1A-4E70-9A5E-4B664C555204}"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EFE0C-3018-47EC-95AB-196C1EC97EF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F0585-4E1A-4E70-9A5E-4B664C555204}"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EFE0C-3018-47EC-95AB-196C1EC97EF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8F0585-4E1A-4E70-9A5E-4B664C555204}" type="datetimeFigureOut">
              <a:rPr lang="ru-RU" smtClean="0"/>
              <a:pPr/>
              <a:t>13.09.2020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8EFE0C-3018-47EC-95AB-196C1EC97EF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kazmedic.kz/archives/1916" TargetMode="External"/><Relationship Id="rId2" Type="http://schemas.openxmlformats.org/officeDocument/2006/relationships/hyperlink" Target="http://en.ppt-online.org/86052"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26796" y="308321"/>
            <a:ext cx="2003610" cy="208531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3" y="308321"/>
            <a:ext cx="2002450" cy="2085310"/>
          </a:xfrm>
          <a:prstGeom prst="rect">
            <a:avLst/>
          </a:prstGeom>
        </p:spPr>
      </p:pic>
      <p:sp>
        <p:nvSpPr>
          <p:cNvPr id="5" name="TextBox 4"/>
          <p:cNvSpPr txBox="1"/>
          <p:nvPr/>
        </p:nvSpPr>
        <p:spPr>
          <a:xfrm>
            <a:off x="0" y="2420888"/>
            <a:ext cx="914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kk-KZ" sz="3200" b="1" dirty="0">
                <a:latin typeface="Times New Roman" pitchFamily="18" charset="0"/>
                <a:cs typeface="Times New Roman" pitchFamily="18" charset="0"/>
              </a:rPr>
              <a:t>7- </a:t>
            </a:r>
            <a:r>
              <a:rPr lang="kk-KZ" sz="3200" b="1" dirty="0" smtClean="0">
                <a:latin typeface="Times New Roman" pitchFamily="18" charset="0"/>
                <a:cs typeface="Times New Roman" pitchFamily="18" charset="0"/>
              </a:rPr>
              <a:t>лекция</a:t>
            </a:r>
            <a:r>
              <a:rPr lang="en-US" sz="3200" b="1" dirty="0">
                <a:latin typeface="Times New Roman" pitchFamily="18" charset="0"/>
                <a:cs typeface="Times New Roman" pitchFamily="18" charset="0"/>
              </a:rPr>
              <a:t>.</a:t>
            </a:r>
            <a:endParaRPr lang="ru-RU" sz="3200" b="1" dirty="0">
              <a:latin typeface="Times New Roman" pitchFamily="18" charset="0"/>
              <a:cs typeface="Times New Roman" pitchFamily="18" charset="0"/>
            </a:endParaRPr>
          </a:p>
          <a:p>
            <a:pPr algn="ctr"/>
            <a:r>
              <a:rPr lang="kk-KZ" sz="3200" b="1" dirty="0" smtClean="0">
                <a:solidFill>
                  <a:srgbClr val="7030A0"/>
                </a:solidFill>
                <a:latin typeface="Times New Roman" pitchFamily="18" charset="0"/>
                <a:cs typeface="Times New Roman" pitchFamily="18" charset="0"/>
              </a:rPr>
              <a:t>Тыныс алу жүйесінің жасқа сай ерекшеліктері</a:t>
            </a:r>
            <a:endParaRPr lang="ru-RU" sz="3200" b="1" dirty="0" smtClean="0">
              <a:solidFill>
                <a:srgbClr val="7030A0"/>
              </a:solidFill>
              <a:latin typeface="Times New Roman" pitchFamily="18" charset="0"/>
              <a:cs typeface="Times New Roman" pitchFamily="18" charset="0"/>
            </a:endParaRPr>
          </a:p>
          <a:p>
            <a:pPr algn="ctr"/>
            <a:endParaRPr lang="ru-RU"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13856" y="0"/>
            <a:ext cx="9114908" cy="830997"/>
          </a:xfrm>
          <a:prstGeom prst="rect">
            <a:avLst/>
          </a:prstGeom>
        </p:spPr>
        <p:txBody>
          <a:bodyPr wrap="square">
            <a:spAutoFit/>
          </a:bodyPr>
          <a:lstStyle/>
          <a:p>
            <a:pPr algn="ctr"/>
            <a:r>
              <a:rPr lang="kk-KZ" sz="2400" dirty="0" smtClean="0">
                <a:latin typeface="Times New Roman" pitchFamily="18" charset="0"/>
                <a:cs typeface="Times New Roman" pitchFamily="18" charset="0"/>
              </a:rPr>
              <a:t>ӘЛ-ФАРАБИ атындағы ҚАЗАҚ ҰЛТТЫҚ УНИВЕРСИТЕТІ</a:t>
            </a:r>
          </a:p>
          <a:p>
            <a:pPr algn="ctr"/>
            <a:r>
              <a:rPr lang="kk-KZ" sz="2400" dirty="0" smtClean="0">
                <a:latin typeface="Times New Roman" pitchFamily="18" charset="0"/>
                <a:cs typeface="Times New Roman" pitchFamily="18" charset="0"/>
              </a:rPr>
              <a:t>Биология және биотехнология факультеті</a:t>
            </a:r>
          </a:p>
        </p:txBody>
      </p:sp>
      <p:sp>
        <p:nvSpPr>
          <p:cNvPr id="9" name="TextBox 8"/>
          <p:cNvSpPr txBox="1"/>
          <p:nvPr/>
        </p:nvSpPr>
        <p:spPr>
          <a:xfrm>
            <a:off x="5220072" y="5373216"/>
            <a:ext cx="3672408" cy="707886"/>
          </a:xfrm>
          <a:prstGeom prst="rect">
            <a:avLst/>
          </a:prstGeom>
          <a:noFill/>
        </p:spPr>
        <p:txBody>
          <a:bodyPr wrap="square" rtlCol="0">
            <a:spAutoFit/>
          </a:bodyPr>
          <a:lstStyle/>
          <a:p>
            <a:endParaRPr lang="kk-KZ" sz="2000" b="1" dirty="0" smtClean="0">
              <a:latin typeface="Times New Roman" pitchFamily="18" charset="0"/>
              <a:cs typeface="Times New Roman" pitchFamily="18" charset="0"/>
            </a:endParaRPr>
          </a:p>
          <a:p>
            <a:endParaRPr lang="kk-KZ" sz="2000" b="1" dirty="0" smtClean="0">
              <a:latin typeface="Times New Roman" pitchFamily="18" charset="0"/>
              <a:cs typeface="Times New Roman" pitchFamily="18" charset="0"/>
            </a:endParaRPr>
          </a:p>
        </p:txBody>
      </p:sp>
      <p:pic>
        <p:nvPicPr>
          <p:cNvPr id="17410" name="Picture 2" descr="Похожее изображение"/>
          <p:cNvPicPr>
            <a:picLocks noChangeAspect="1" noChangeArrowheads="1"/>
          </p:cNvPicPr>
          <p:nvPr/>
        </p:nvPicPr>
        <p:blipFill>
          <a:blip r:embed="rId4" cstate="print"/>
          <a:srcRect/>
          <a:stretch>
            <a:fillRect/>
          </a:stretch>
        </p:blipFill>
        <p:spPr bwMode="auto">
          <a:xfrm>
            <a:off x="-20702" y="3429549"/>
            <a:ext cx="3950946" cy="3428451"/>
          </a:xfrm>
          <a:prstGeom prst="rect">
            <a:avLst/>
          </a:prstGeom>
          <a:ln>
            <a:noFill/>
          </a:ln>
          <a:effectLst>
            <a:softEdge rad="112500"/>
          </a:effectLst>
        </p:spPr>
      </p:pic>
    </p:spTree>
    <p:extLst>
      <p:ext uri="{BB962C8B-B14F-4D97-AF65-F5344CB8AC3E}">
        <p14:creationId xmlns:p14="http://schemas.microsoft.com/office/powerpoint/2010/main" xmlns="" val="32507127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голосовые связки"/>
          <p:cNvPicPr>
            <a:picLocks noChangeAspect="1" noChangeArrowheads="1"/>
          </p:cNvPicPr>
          <p:nvPr/>
        </p:nvPicPr>
        <p:blipFill>
          <a:blip r:embed="rId2" cstate="print"/>
          <a:srcRect t="16258"/>
          <a:stretch>
            <a:fillRect/>
          </a:stretch>
        </p:blipFill>
        <p:spPr bwMode="auto">
          <a:xfrm>
            <a:off x="395536" y="2636912"/>
            <a:ext cx="8572500" cy="3255268"/>
          </a:xfrm>
          <a:prstGeom prst="rect">
            <a:avLst/>
          </a:prstGeom>
          <a:noFill/>
        </p:spPr>
      </p:pic>
      <p:sp>
        <p:nvSpPr>
          <p:cNvPr id="3" name="Прямоугольник 2"/>
          <p:cNvSpPr/>
          <p:nvPr/>
        </p:nvSpPr>
        <p:spPr>
          <a:xfrm>
            <a:off x="395536" y="2492896"/>
            <a:ext cx="874846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635896" y="3429000"/>
            <a:ext cx="14401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latin typeface="Times New Roman" pitchFamily="18" charset="0"/>
                <a:cs typeface="Times New Roman" pitchFamily="18" charset="0"/>
              </a:rPr>
              <a:t>Дыбыс саңылауы</a:t>
            </a:r>
            <a:endParaRPr lang="ru-RU" sz="1600" dirty="0">
              <a:solidFill>
                <a:schemeClr val="tx1"/>
              </a:solidFill>
              <a:latin typeface="Times New Roman" pitchFamily="18" charset="0"/>
              <a:cs typeface="Times New Roman" pitchFamily="18" charset="0"/>
            </a:endParaRPr>
          </a:p>
        </p:txBody>
      </p:sp>
      <p:sp>
        <p:nvSpPr>
          <p:cNvPr id="5" name="Прямоугольник 4"/>
          <p:cNvSpPr/>
          <p:nvPr/>
        </p:nvSpPr>
        <p:spPr>
          <a:xfrm>
            <a:off x="3491880" y="4005064"/>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latin typeface="Times New Roman" pitchFamily="18" charset="0"/>
                <a:cs typeface="Times New Roman" pitchFamily="18" charset="0"/>
              </a:rPr>
              <a:t>Дыбыс сіңірлері</a:t>
            </a:r>
            <a:endParaRPr lang="ru-RU" sz="1600" dirty="0">
              <a:solidFill>
                <a:schemeClr val="tx1"/>
              </a:solidFill>
              <a:latin typeface="Times New Roman" pitchFamily="18" charset="0"/>
              <a:cs typeface="Times New Roman" pitchFamily="18" charset="0"/>
            </a:endParaRPr>
          </a:p>
        </p:txBody>
      </p:sp>
      <p:sp>
        <p:nvSpPr>
          <p:cNvPr id="6" name="Прямоугольник 5"/>
          <p:cNvSpPr/>
          <p:nvPr/>
        </p:nvSpPr>
        <p:spPr>
          <a:xfrm>
            <a:off x="3707904" y="4797152"/>
            <a:ext cx="11521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dirty="0" smtClean="0">
                <a:solidFill>
                  <a:schemeClr val="tx1"/>
                </a:solidFill>
                <a:latin typeface="Times New Roman" pitchFamily="18" charset="0"/>
                <a:cs typeface="Times New Roman" pitchFamily="18" charset="0"/>
              </a:rPr>
              <a:t>Көмекей шеміршегі</a:t>
            </a:r>
            <a:endParaRPr lang="ru-RU" sz="1600" dirty="0">
              <a:solidFill>
                <a:schemeClr val="tx1"/>
              </a:solidFill>
              <a:latin typeface="Times New Roman" pitchFamily="18" charset="0"/>
              <a:cs typeface="Times New Roman" pitchFamily="18" charset="0"/>
            </a:endParaRPr>
          </a:p>
        </p:txBody>
      </p:sp>
      <p:sp>
        <p:nvSpPr>
          <p:cNvPr id="7" name="Прямоугольник 6"/>
          <p:cNvSpPr/>
          <p:nvPr/>
        </p:nvSpPr>
        <p:spPr>
          <a:xfrm>
            <a:off x="7956376" y="4437112"/>
            <a:ext cx="11876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Дыбыс сіңірлері</a:t>
            </a:r>
            <a:endParaRPr lang="ru-RU" dirty="0">
              <a:solidFill>
                <a:schemeClr val="tx1"/>
              </a:solidFill>
              <a:latin typeface="Times New Roman" pitchFamily="18" charset="0"/>
              <a:cs typeface="Times New Roman" pitchFamily="18" charset="0"/>
            </a:endParaRPr>
          </a:p>
        </p:txBody>
      </p:sp>
      <p:pic>
        <p:nvPicPr>
          <p:cNvPr id="8" name="Picture 2" descr="http://player.myshared.ru/32/1319371/slides/slide_15.jpg"/>
          <p:cNvPicPr>
            <a:picLocks noChangeAspect="1" noChangeArrowheads="1"/>
          </p:cNvPicPr>
          <p:nvPr/>
        </p:nvPicPr>
        <p:blipFill>
          <a:blip r:embed="rId3" cstate="print"/>
          <a:srcRect b="75000"/>
          <a:stretch>
            <a:fillRect/>
          </a:stretch>
        </p:blipFill>
        <p:spPr bwMode="auto">
          <a:xfrm>
            <a:off x="683568" y="548680"/>
            <a:ext cx="7620000" cy="1872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layer.myshared.ru/32/1319371/slides/slide_16.jpg"/>
          <p:cNvPicPr>
            <a:picLocks noChangeAspect="1" noChangeArrowheads="1"/>
          </p:cNvPicPr>
          <p:nvPr/>
        </p:nvPicPr>
        <p:blipFill>
          <a:blip r:embed="rId2" cstate="print"/>
          <a:srcRect b="8001"/>
          <a:stretch>
            <a:fillRect/>
          </a:stretch>
        </p:blipFill>
        <p:spPr bwMode="auto">
          <a:xfrm>
            <a:off x="0" y="0"/>
            <a:ext cx="8748464" cy="6309320"/>
          </a:xfrm>
          <a:prstGeom prst="rect">
            <a:avLst/>
          </a:prstGeom>
          <a:noFill/>
        </p:spPr>
      </p:pic>
      <p:sp>
        <p:nvSpPr>
          <p:cNvPr id="3" name="Прямоугольник 2"/>
          <p:cNvSpPr/>
          <p:nvPr/>
        </p:nvSpPr>
        <p:spPr>
          <a:xfrm>
            <a:off x="179512" y="1772816"/>
            <a:ext cx="4176464"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itchFamily="18" charset="0"/>
                <a:cs typeface="Times New Roman" pitchFamily="18" charset="0"/>
              </a:rPr>
              <a:t>Кеңірдек </a:t>
            </a:r>
            <a:r>
              <a:rPr lang="ru-RU"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trachea)</a:t>
            </a:r>
            <a:r>
              <a:rPr lang="en-US"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өңештің алдында</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орналасқан түтік, ұзындығы </a:t>
            </a:r>
            <a:r>
              <a:rPr lang="ru-RU" sz="2000" dirty="0">
                <a:solidFill>
                  <a:schemeClr val="tx1"/>
                </a:solidFill>
                <a:latin typeface="Times New Roman" pitchFamily="18" charset="0"/>
                <a:cs typeface="Times New Roman" pitchFamily="18" charset="0"/>
              </a:rPr>
              <a:t>9-15 см, </a:t>
            </a:r>
            <a:r>
              <a:rPr lang="ru-RU" sz="2000" dirty="0" err="1">
                <a:solidFill>
                  <a:schemeClr val="tx1"/>
                </a:solidFill>
                <a:latin typeface="Times New Roman" pitchFamily="18" charset="0"/>
                <a:cs typeface="Times New Roman" pitchFamily="18" charset="0"/>
              </a:rPr>
              <a:t>диаметрі</a:t>
            </a:r>
            <a:r>
              <a:rPr lang="ru-RU" sz="2000" dirty="0">
                <a:solidFill>
                  <a:schemeClr val="tx1"/>
                </a:solidFill>
                <a:latin typeface="Times New Roman" pitchFamily="18" charset="0"/>
                <a:cs typeface="Times New Roman" pitchFamily="18" charset="0"/>
              </a:rPr>
              <a:t> 15 мм, ені-1,5-2 см </a:t>
            </a:r>
            <a:r>
              <a:rPr lang="en-US" sz="2000" dirty="0">
                <a:solidFill>
                  <a:schemeClr val="tx1"/>
                </a:solidFill>
                <a:latin typeface="Times New Roman" pitchFamily="18" charset="0"/>
                <a:cs typeface="Times New Roman" pitchFamily="18" charset="0"/>
              </a:rPr>
              <a:t>V-VII </a:t>
            </a:r>
            <a:r>
              <a:rPr lang="ru-RU" sz="2000" dirty="0" err="1">
                <a:solidFill>
                  <a:schemeClr val="tx1"/>
                </a:solidFill>
                <a:latin typeface="Times New Roman" pitchFamily="18" charset="0"/>
                <a:cs typeface="Times New Roman" pitchFamily="18" charset="0"/>
              </a:rPr>
              <a:t>мойын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омыртқаларының тұсында басталады</a:t>
            </a:r>
            <a:r>
              <a:rPr lang="ru-RU" sz="2000" dirty="0">
                <a:solidFill>
                  <a:schemeClr val="tx1"/>
                </a:solidFill>
                <a:latin typeface="Times New Roman" pitchFamily="18" charset="0"/>
                <a:cs typeface="Times New Roman" pitchFamily="18" charset="0"/>
              </a:rPr>
              <a:t>. Ал </a:t>
            </a:r>
            <a:r>
              <a:rPr lang="en-US" sz="2000" dirty="0">
                <a:solidFill>
                  <a:schemeClr val="tx1"/>
                </a:solidFill>
                <a:latin typeface="Times New Roman" pitchFamily="18" charset="0"/>
                <a:cs typeface="Times New Roman" pitchFamily="18" charset="0"/>
              </a:rPr>
              <a:t>V </a:t>
            </a:r>
            <a:r>
              <a:rPr lang="ru-RU" sz="2000" dirty="0" err="1">
                <a:solidFill>
                  <a:schemeClr val="tx1"/>
                </a:solidFill>
                <a:latin typeface="Times New Roman" pitchFamily="18" charset="0"/>
                <a:cs typeface="Times New Roman" pitchFamily="18" charset="0"/>
              </a:rPr>
              <a:t>кеуде</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омыртқасы деңгейінде кеңірдек негізгі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екі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бронхыға бөлінеді.</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Кеңірдектің бөлінген жерін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оның </a:t>
            </a:r>
            <a:r>
              <a:rPr lang="ru-RU" sz="2000" dirty="0">
                <a:solidFill>
                  <a:schemeClr val="tx1"/>
                </a:solidFill>
                <a:latin typeface="Times New Roman" pitchFamily="18" charset="0"/>
                <a:cs typeface="Times New Roman" pitchFamily="18" charset="0"/>
              </a:rPr>
              <a:t>«</a:t>
            </a:r>
            <a:r>
              <a:rPr lang="ru-RU" sz="2000" dirty="0" err="1">
                <a:solidFill>
                  <a:schemeClr val="tx1"/>
                </a:solidFill>
                <a:latin typeface="Times New Roman" pitchFamily="18" charset="0"/>
                <a:cs typeface="Times New Roman" pitchFamily="18" charset="0"/>
              </a:rPr>
              <a:t>бифуркациясы</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деп</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атайды</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Кеңірдек аралары</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буындармен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біріккен</a:t>
            </a:r>
            <a:r>
              <a:rPr lang="ru-RU" sz="2000" dirty="0">
                <a:solidFill>
                  <a:schemeClr val="tx1"/>
                </a:solidFill>
                <a:latin typeface="Times New Roman" pitchFamily="18" charset="0"/>
                <a:cs typeface="Times New Roman" pitchFamily="18" charset="0"/>
              </a:rPr>
              <a:t> жарты </a:t>
            </a:r>
            <a:r>
              <a:rPr lang="ru-RU" sz="2000" dirty="0" err="1">
                <a:solidFill>
                  <a:schemeClr val="tx1"/>
                </a:solidFill>
                <a:latin typeface="Times New Roman" pitchFamily="18" charset="0"/>
                <a:cs typeface="Times New Roman" pitchFamily="18" charset="0"/>
              </a:rPr>
              <a:t>сақинаша шеміршектен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құралған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Кеңірдектің артқы жұмсақ қабырғасы өңешке жанасады</a:t>
            </a:r>
            <a:r>
              <a:rPr lang="ru-RU" sz="2000" dirty="0">
                <a:solidFill>
                  <a:schemeClr val="tx1"/>
                </a:solidFill>
                <a:latin typeface="Times New Roman" pitchFamily="18" charset="0"/>
                <a:cs typeface="Times New Roman" pitchFamily="18" charset="0"/>
              </a:rPr>
              <a:t> да, </a:t>
            </a:r>
            <a:r>
              <a:rPr lang="ru-RU" sz="2000" dirty="0" err="1">
                <a:solidFill>
                  <a:schemeClr val="tx1"/>
                </a:solidFill>
                <a:latin typeface="Times New Roman" pitchFamily="18" charset="0"/>
                <a:cs typeface="Times New Roman" pitchFamily="18" charset="0"/>
              </a:rPr>
              <a:t>астың өңешпен еркін</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жылжуына</a:t>
            </a:r>
            <a:r>
              <a:rPr lang="ru-RU" sz="2000" dirty="0">
                <a:solidFill>
                  <a:schemeClr val="tx1"/>
                </a:solidFill>
                <a:latin typeface="Times New Roman" pitchFamily="18" charset="0"/>
                <a:cs typeface="Times New Roman" pitchFamily="18" charset="0"/>
              </a:rPr>
              <a:t> </a:t>
            </a:r>
            <a:r>
              <a:rPr lang="ru-RU" sz="2000" dirty="0" err="1">
                <a:solidFill>
                  <a:schemeClr val="tx1"/>
                </a:solidFill>
                <a:latin typeface="Times New Roman" pitchFamily="18" charset="0"/>
                <a:cs typeface="Times New Roman" pitchFamily="18" charset="0"/>
              </a:rPr>
              <a:t>мүмкіндік береді</a:t>
            </a:r>
            <a:r>
              <a:rPr lang="ru-RU" sz="2000"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Похожее изображение"/>
          <p:cNvPicPr>
            <a:picLocks noChangeAspect="1" noChangeArrowheads="1"/>
          </p:cNvPicPr>
          <p:nvPr/>
        </p:nvPicPr>
        <p:blipFill>
          <a:blip r:embed="rId2" cstate="print"/>
          <a:srcRect/>
          <a:stretch>
            <a:fillRect/>
          </a:stretch>
        </p:blipFill>
        <p:spPr bwMode="auto">
          <a:xfrm>
            <a:off x="5334000" y="1268760"/>
            <a:ext cx="3810000" cy="5143501"/>
          </a:xfrm>
          <a:prstGeom prst="rect">
            <a:avLst/>
          </a:prstGeom>
          <a:noFill/>
        </p:spPr>
      </p:pic>
      <p:pic>
        <p:nvPicPr>
          <p:cNvPr id="4" name="Picture 2" descr="http://player.myshared.ru/32/1319371/slides/slide_18.jpg"/>
          <p:cNvPicPr>
            <a:picLocks noChangeAspect="1" noChangeArrowheads="1"/>
          </p:cNvPicPr>
          <p:nvPr/>
        </p:nvPicPr>
        <p:blipFill>
          <a:blip r:embed="rId3" cstate="print"/>
          <a:srcRect t="3951" b="79677"/>
          <a:stretch>
            <a:fillRect/>
          </a:stretch>
        </p:blipFill>
        <p:spPr bwMode="auto">
          <a:xfrm>
            <a:off x="251520" y="188640"/>
            <a:ext cx="8496944" cy="1080120"/>
          </a:xfrm>
          <a:prstGeom prst="rect">
            <a:avLst/>
          </a:prstGeom>
          <a:noFill/>
        </p:spPr>
      </p:pic>
      <p:sp>
        <p:nvSpPr>
          <p:cNvPr id="5" name="Прямоугольник 4"/>
          <p:cNvSpPr/>
          <p:nvPr/>
        </p:nvSpPr>
        <p:spPr>
          <a:xfrm>
            <a:off x="539552" y="1484784"/>
            <a:ext cx="4572000" cy="5016758"/>
          </a:xfrm>
          <a:prstGeom prst="rect">
            <a:avLst/>
          </a:prstGeom>
        </p:spPr>
        <p:txBody>
          <a:bodyPr>
            <a:spAutoFit/>
          </a:bodyPr>
          <a:lstStyle/>
          <a:p>
            <a:pPr algn="just"/>
            <a:r>
              <a:rPr lang="ru-RU" sz="2000" b="1" dirty="0" err="1">
                <a:latin typeface="Times New Roman" pitchFamily="18" charset="0"/>
                <a:cs typeface="Times New Roman" pitchFamily="18" charset="0"/>
              </a:rPr>
              <a:t>Бронхылар</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bronchus</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бас </a:t>
            </a:r>
            <a:r>
              <a:rPr lang="ru-RU" sz="2000" dirty="0" err="1">
                <a:latin typeface="Times New Roman" pitchFamily="18" charset="0"/>
                <a:cs typeface="Times New Roman" pitchFamily="18" charset="0"/>
              </a:rPr>
              <a:t>бронхтар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кеңірдекке ұқсас </a:t>
            </a:r>
            <a:r>
              <a:rPr lang="ru-RU" sz="2000" dirty="0">
                <a:latin typeface="Times New Roman" pitchFamily="18" charset="0"/>
                <a:cs typeface="Times New Roman" pitchFamily="18" charset="0"/>
              </a:rPr>
              <a:t>жарты </a:t>
            </a:r>
            <a:r>
              <a:rPr lang="ru-RU" sz="2000" dirty="0" err="1">
                <a:latin typeface="Times New Roman" pitchFamily="18" charset="0"/>
                <a:cs typeface="Times New Roman" pitchFamily="18" charset="0"/>
              </a:rPr>
              <a:t>сақинаша шеміршектерден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тұрады</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Оң </a:t>
            </a:r>
            <a:r>
              <a:rPr lang="ru-RU" sz="2000" dirty="0">
                <a:latin typeface="Times New Roman" pitchFamily="18" charset="0"/>
                <a:cs typeface="Times New Roman" pitchFamily="18" charset="0"/>
              </a:rPr>
              <a:t>бронх </a:t>
            </a:r>
            <a:r>
              <a:rPr lang="ru-RU" sz="2000" dirty="0" err="1">
                <a:latin typeface="Times New Roman" pitchFamily="18" charset="0"/>
                <a:cs typeface="Times New Roman" pitchFamily="18" charset="0"/>
              </a:rPr>
              <a:t>сол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бронхтан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кең және қысқарақ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оң және сол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 өкпеге кіреді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өкпеде тармақталып, бронхы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ағашын түзеді.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Ең ұшындағы жіңішке бұтақшалары </a:t>
            </a:r>
            <a:r>
              <a:rPr lang="ru-RU" sz="2000" dirty="0">
                <a:latin typeface="Times New Roman" pitchFamily="18" charset="0"/>
                <a:cs typeface="Times New Roman" pitchFamily="18" charset="0"/>
              </a:rPr>
              <a:t>бронхиола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аталады</a:t>
            </a:r>
            <a:r>
              <a:rPr lang="ru-RU" sz="2000" dirty="0">
                <a:latin typeface="Times New Roman" pitchFamily="18" charset="0"/>
                <a:cs typeface="Times New Roman" pitchFamily="18" charset="0"/>
              </a:rPr>
              <a:t> да, </a:t>
            </a:r>
            <a:r>
              <a:rPr lang="ru-RU" sz="2000" dirty="0" err="1">
                <a:latin typeface="Times New Roman" pitchFamily="18" charset="0"/>
                <a:cs typeface="Times New Roman" pitchFamily="18" charset="0"/>
              </a:rPr>
              <a:t>альвеолармен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аяқталады.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Кеңірдек </a:t>
            </a:r>
            <a:r>
              <a:rPr lang="ru-RU" sz="2000" dirty="0">
                <a:latin typeface="Times New Roman" pitchFamily="18" charset="0"/>
                <a:cs typeface="Times New Roman" pitchFamily="18" charset="0"/>
              </a:rPr>
              <a:t>пен бронхиола да </a:t>
            </a:r>
            <a:r>
              <a:rPr lang="ru-RU" sz="2000" dirty="0" err="1">
                <a:latin typeface="Times New Roman" pitchFamily="18" charset="0"/>
                <a:cs typeface="Times New Roman" pitchFamily="18" charset="0"/>
              </a:rPr>
              <a:t>сілемей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бөлетін тербелмелі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эпителиймен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жабылған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Кірпікшелер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сілемей</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микроорганизмдерді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жұтқыншаққа бағыттайды </a:t>
            </a:r>
            <a:r>
              <a:rPr lang="ru-RU" sz="2000" dirty="0">
                <a:latin typeface="Times New Roman" pitchFamily="18" charset="0"/>
                <a:cs typeface="Times New Roman" pitchFamily="18" charset="0"/>
              </a:rPr>
              <a:t>да, </a:t>
            </a:r>
            <a:r>
              <a:rPr lang="ru-RU" sz="2000" dirty="0" err="1">
                <a:latin typeface="Times New Roman" pitchFamily="18" charset="0"/>
                <a:cs typeface="Times New Roman" pitchFamily="18" charset="0"/>
              </a:rPr>
              <a:t>сонда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жұтылады.Альвеола іші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сұйықтыққа </a:t>
            </a:r>
            <a:r>
              <a:rPr lang="ru-RU" sz="2000" dirty="0">
                <a:latin typeface="Times New Roman" pitchFamily="18" charset="0"/>
                <a:cs typeface="Times New Roman" pitchFamily="18" charset="0"/>
              </a:rPr>
              <a:t>толы, оны СУРФАКТАНТ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атаймыз</a:t>
            </a:r>
            <a:r>
              <a:rPr lang="ru-RU" sz="20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Похожее изображение"/>
          <p:cNvPicPr>
            <a:picLocks noChangeAspect="1" noChangeArrowheads="1"/>
          </p:cNvPicPr>
          <p:nvPr/>
        </p:nvPicPr>
        <p:blipFill>
          <a:blip r:embed="rId2" cstate="print"/>
          <a:srcRect/>
          <a:stretch>
            <a:fillRect/>
          </a:stretch>
        </p:blipFill>
        <p:spPr bwMode="auto">
          <a:xfrm>
            <a:off x="4355976" y="1988840"/>
            <a:ext cx="4788024" cy="4476751"/>
          </a:xfrm>
          <a:prstGeom prst="rect">
            <a:avLst/>
          </a:prstGeom>
          <a:noFill/>
        </p:spPr>
      </p:pic>
      <p:sp>
        <p:nvSpPr>
          <p:cNvPr id="4" name="Прямоугольник 3"/>
          <p:cNvSpPr/>
          <p:nvPr/>
        </p:nvSpPr>
        <p:spPr>
          <a:xfrm>
            <a:off x="0" y="1196753"/>
            <a:ext cx="4355976" cy="5355312"/>
          </a:xfrm>
          <a:prstGeom prst="rect">
            <a:avLst/>
          </a:prstGeom>
        </p:spPr>
        <p:txBody>
          <a:bodyPr wrap="square">
            <a:spAutoFit/>
          </a:bodyPr>
          <a:lstStyle/>
          <a:p>
            <a:pPr algn="just"/>
            <a:r>
              <a:rPr lang="ru-RU" dirty="0"/>
              <a:t> </a:t>
            </a:r>
            <a:r>
              <a:rPr lang="ru-RU" sz="2000" b="1" dirty="0" err="1">
                <a:latin typeface="Times New Roman" pitchFamily="18" charset="0"/>
                <a:cs typeface="Times New Roman" pitchFamily="18" charset="0"/>
              </a:rPr>
              <a:t>Өкпе </a:t>
            </a:r>
            <a:r>
              <a:rPr lang="ru-RU" sz="2000" b="1" dirty="0">
                <a:latin typeface="Times New Roman" pitchFamily="18" charset="0"/>
                <a:cs typeface="Times New Roman" pitchFamily="18" charset="0"/>
              </a:rPr>
              <a:t>(</a:t>
            </a:r>
            <a:r>
              <a:rPr lang="en-US" sz="2000" b="1" dirty="0" err="1">
                <a:latin typeface="Times New Roman" pitchFamily="18" charset="0"/>
                <a:cs typeface="Times New Roman" pitchFamily="18" charset="0"/>
              </a:rPr>
              <a:t>pulmo</a:t>
            </a:r>
            <a:r>
              <a:rPr lang="en-US" sz="2000" b="1" dirty="0">
                <a:latin typeface="Times New Roman" pitchFamily="18" charset="0"/>
                <a:cs typeface="Times New Roman" pitchFamily="18" charset="0"/>
              </a:rPr>
              <a:t>)- </a:t>
            </a:r>
            <a:r>
              <a:rPr lang="ru-RU" dirty="0" err="1">
                <a:latin typeface="Times New Roman" pitchFamily="18" charset="0"/>
                <a:cs typeface="Times New Roman" pitchFamily="18" charset="0"/>
              </a:rPr>
              <a:t>Өкпе </a:t>
            </a:r>
            <a:r>
              <a:rPr lang="ru-RU" dirty="0">
                <a:latin typeface="Times New Roman" pitchFamily="18" charset="0"/>
                <a:cs typeface="Times New Roman" pitchFamily="18" charset="0"/>
              </a:rPr>
              <a:t>(</a:t>
            </a:r>
            <a:r>
              <a:rPr lang="en-US" dirty="0" err="1">
                <a:latin typeface="Times New Roman" pitchFamily="18" charset="0"/>
                <a:cs typeface="Times New Roman" pitchFamily="18" charset="0"/>
              </a:rPr>
              <a:t>pulmo</a:t>
            </a:r>
            <a:r>
              <a:rPr lang="en-US" dirty="0">
                <a:latin typeface="Times New Roman" pitchFamily="18" charset="0"/>
                <a:cs typeface="Times New Roman" pitchFamily="18" charset="0"/>
              </a:rPr>
              <a:t>)-</a:t>
            </a:r>
            <a:r>
              <a:rPr lang="ru-RU" dirty="0" err="1">
                <a:latin typeface="Times New Roman" pitchFamily="18" charset="0"/>
                <a:cs typeface="Times New Roman" pitchFamily="18" charset="0"/>
              </a:rPr>
              <a:t>кеуде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қуысында, жүректің 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жағында орналасқан шымыр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кеуекті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жұп мүшелер.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Өкпенің пішіні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кесілген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конусқа ұқсайды.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Конустың ұшы жоғарыға, табаны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төменге қараған.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Ұшы бұғана сүйегінен </a:t>
            </a:r>
            <a:r>
              <a:rPr lang="ru-RU" dirty="0">
                <a:latin typeface="Times New Roman" pitchFamily="18" charset="0"/>
                <a:cs typeface="Times New Roman" pitchFamily="18" charset="0"/>
              </a:rPr>
              <a:t>2-3см </a:t>
            </a:r>
            <a:r>
              <a:rPr lang="ru-RU" dirty="0" err="1">
                <a:latin typeface="Times New Roman" pitchFamily="18" charset="0"/>
                <a:cs typeface="Times New Roman" pitchFamily="18" charset="0"/>
              </a:rPr>
              <a:t>жоғарыда тұрады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Өкпенің сыртқы дөңес бетін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қабырғалар қоршайды, </a:t>
            </a:r>
            <a:r>
              <a:rPr lang="ru-RU" dirty="0">
                <a:latin typeface="Times New Roman" pitchFamily="18" charset="0"/>
                <a:cs typeface="Times New Roman" pitchFamily="18" charset="0"/>
              </a:rPr>
              <a:t>ал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жүрек жақ бетінде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 қақпасы орналасқан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 ұшы жоғарыдан төменге қарай кеңейген.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Өкпенің </a:t>
            </a:r>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беті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қабырғалық</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көкет және бір-біріне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қараған медиаль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Ол-бас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бронхтар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 артериясы</a:t>
            </a:r>
            <a:r>
              <a:rPr lang="ru-RU" dirty="0">
                <a:latin typeface="Times New Roman" pitchFamily="18" charset="0"/>
                <a:cs typeface="Times New Roman" pitchFamily="18" charset="0"/>
              </a:rPr>
              <a:t>, 2 </a:t>
            </a:r>
            <a:r>
              <a:rPr lang="ru-RU" dirty="0" err="1">
                <a:latin typeface="Times New Roman" pitchFamily="18" charset="0"/>
                <a:cs typeface="Times New Roman" pitchFamily="18" charset="0"/>
              </a:rPr>
              <a:t>өкпе венасы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a:t>
            </a:r>
            <a:r>
              <a:rPr lang="ru-RU" dirty="0">
                <a:latin typeface="Times New Roman" pitchFamily="18" charset="0"/>
                <a:cs typeface="Times New Roman" pitchFamily="18" charset="0"/>
              </a:rPr>
              <a:t>лимфа </a:t>
            </a:r>
            <a:r>
              <a:rPr lang="ru-RU" dirty="0" err="1">
                <a:latin typeface="Times New Roman" pitchFamily="18" charset="0"/>
                <a:cs typeface="Times New Roman" pitchFamily="18" charset="0"/>
              </a:rPr>
              <a:t>тамырлары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өтетін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өкпе қақапасы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 өкпе сайлар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 бөліктерге бөлінген.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 өкпеде </a:t>
            </a:r>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өкпеде </a:t>
            </a:r>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бөлік </a:t>
            </a:r>
            <a:r>
              <a:rPr lang="ru-RU" dirty="0">
                <a:latin typeface="Times New Roman" pitchFamily="18" charset="0"/>
                <a:cs typeface="Times New Roman" pitchFamily="18" charset="0"/>
              </a:rPr>
              <a:t>бар. </a:t>
            </a:r>
            <a:r>
              <a:rPr lang="ru-RU" dirty="0" err="1">
                <a:latin typeface="Times New Roman" pitchFamily="18" charset="0"/>
                <a:cs typeface="Times New Roman" pitchFamily="18" charset="0"/>
              </a:rPr>
              <a:t>Бөліктер сегменттерге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Оң өкпеде </a:t>
            </a:r>
            <a:r>
              <a:rPr lang="ru-RU" dirty="0">
                <a:latin typeface="Times New Roman" pitchFamily="18" charset="0"/>
                <a:cs typeface="Times New Roman" pitchFamily="18" charset="0"/>
              </a:rPr>
              <a:t>11, </a:t>
            </a:r>
            <a:r>
              <a:rPr lang="ru-RU" dirty="0" err="1">
                <a:latin typeface="Times New Roman" pitchFamily="18" charset="0"/>
                <a:cs typeface="Times New Roman" pitchFamily="18" charset="0"/>
              </a:rPr>
              <a:t>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өкпеде </a:t>
            </a:r>
            <a:r>
              <a:rPr lang="ru-RU" dirty="0">
                <a:latin typeface="Times New Roman" pitchFamily="18" charset="0"/>
                <a:cs typeface="Times New Roman" pitchFamily="18" charset="0"/>
              </a:rPr>
              <a:t>10 сегмент бар. </a:t>
            </a:r>
          </a:p>
        </p:txBody>
      </p:sp>
      <p:pic>
        <p:nvPicPr>
          <p:cNvPr id="5" name="Picture 2" descr="http://player.myshared.ru/32/1319371/slides/slide_19.jpg"/>
          <p:cNvPicPr>
            <a:picLocks noChangeAspect="1" noChangeArrowheads="1"/>
          </p:cNvPicPr>
          <p:nvPr/>
        </p:nvPicPr>
        <p:blipFill>
          <a:blip r:embed="rId3" cstate="print"/>
          <a:srcRect b="85347"/>
          <a:stretch>
            <a:fillRect/>
          </a:stretch>
        </p:blipFill>
        <p:spPr bwMode="auto">
          <a:xfrm>
            <a:off x="0" y="188640"/>
            <a:ext cx="8892480" cy="10801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layer.myshared.ru/32/1319371/slides/slide_20.jpg"/>
          <p:cNvPicPr>
            <a:picLocks noChangeAspect="1" noChangeArrowheads="1"/>
          </p:cNvPicPr>
          <p:nvPr/>
        </p:nvPicPr>
        <p:blipFill>
          <a:blip r:embed="rId2" cstate="print"/>
          <a:srcRect/>
          <a:stretch>
            <a:fillRect/>
          </a:stretch>
        </p:blipFill>
        <p:spPr bwMode="auto">
          <a:xfrm>
            <a:off x="0" y="0"/>
            <a:ext cx="9144000" cy="6525344"/>
          </a:xfrm>
          <a:prstGeom prst="rect">
            <a:avLst/>
          </a:prstGeom>
          <a:noFill/>
        </p:spPr>
      </p:pic>
      <p:sp>
        <p:nvSpPr>
          <p:cNvPr id="3" name="Прямоугольник 2"/>
          <p:cNvSpPr/>
          <p:nvPr/>
        </p:nvSpPr>
        <p:spPr>
          <a:xfrm>
            <a:off x="6948264" y="5805264"/>
            <a:ext cx="18002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Қылтамыр торлары</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player.myshared.ru/32/1319371/slides/slide_21.jpg"/>
          <p:cNvPicPr>
            <a:picLocks noChangeAspect="1" noChangeArrowheads="1"/>
          </p:cNvPicPr>
          <p:nvPr/>
        </p:nvPicPr>
        <p:blipFill>
          <a:blip r:embed="rId2" cstate="print"/>
          <a:srcRect b="85714"/>
          <a:stretch>
            <a:fillRect/>
          </a:stretch>
        </p:blipFill>
        <p:spPr bwMode="auto">
          <a:xfrm>
            <a:off x="0" y="188640"/>
            <a:ext cx="8748464" cy="1008112"/>
          </a:xfrm>
          <a:prstGeom prst="rect">
            <a:avLst/>
          </a:prstGeom>
          <a:noFill/>
        </p:spPr>
      </p:pic>
      <p:sp>
        <p:nvSpPr>
          <p:cNvPr id="4" name="Прямоугольник 3"/>
          <p:cNvSpPr/>
          <p:nvPr/>
        </p:nvSpPr>
        <p:spPr>
          <a:xfrm>
            <a:off x="467544" y="1268760"/>
            <a:ext cx="7992888" cy="1631216"/>
          </a:xfrm>
          <a:prstGeom prst="rect">
            <a:avLst/>
          </a:prstGeom>
        </p:spPr>
        <p:txBody>
          <a:bodyPr wrap="square">
            <a:spAutoFit/>
          </a:bodyPr>
          <a:lstStyle/>
          <a:p>
            <a:r>
              <a:rPr lang="ru-RU" sz="2000" dirty="0"/>
              <a:t> </a:t>
            </a:r>
            <a:r>
              <a:rPr lang="ru-RU" sz="2000" dirty="0" err="1">
                <a:latin typeface="Times New Roman" pitchFamily="18" charset="0"/>
                <a:cs typeface="Times New Roman" pitchFamily="18" charset="0"/>
              </a:rPr>
              <a:t>Өкпеге қақпа арқылы өкпе артериясы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Өкпе артериясы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бронхтар</a:t>
            </a:r>
            <a:r>
              <a:rPr lang="ru-RU" sz="2000" dirty="0">
                <a:latin typeface="Times New Roman" pitchFamily="18" charset="0"/>
                <a:cs typeface="Times New Roman" pitchFamily="18" charset="0"/>
              </a:rPr>
              <a:t> мен бронхиола </a:t>
            </a:r>
            <a:r>
              <a:rPr lang="ru-RU" sz="2000" dirty="0" err="1">
                <a:latin typeface="Times New Roman" pitchFamily="18" charset="0"/>
                <a:cs typeface="Times New Roman" pitchFamily="18" charset="0"/>
              </a:rPr>
              <a:t>артериясына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тармақталады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ең соңында альвеоланы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қоршаған капиллярдың </a:t>
            </a:r>
            <a:r>
              <a:rPr lang="ru-RU" sz="2000" dirty="0">
                <a:latin typeface="Times New Roman" pitchFamily="18" charset="0"/>
                <a:cs typeface="Times New Roman" pitchFamily="18" charset="0"/>
              </a:rPr>
              <a:t>торы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жерде</a:t>
            </a:r>
            <a:r>
              <a:rPr lang="ru-RU" sz="2000" dirty="0">
                <a:latin typeface="Times New Roman" pitchFamily="18" charset="0"/>
                <a:cs typeface="Times New Roman" pitchFamily="18" charset="0"/>
              </a:rPr>
              <a:t> газ </a:t>
            </a:r>
            <a:r>
              <a:rPr lang="ru-RU" sz="2000" dirty="0" err="1">
                <a:latin typeface="Times New Roman" pitchFamily="18" charset="0"/>
                <a:cs typeface="Times New Roman" pitchFamily="18" charset="0"/>
              </a:rPr>
              <a:t>алмасуы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нәтижесінде қан оттегіге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кенеліп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өкпе венасы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жүрекке бағытталады</a:t>
            </a:r>
            <a:r>
              <a:rPr lang="ru-RU" sz="2000" dirty="0">
                <a:latin typeface="Times New Roman" pitchFamily="18" charset="0"/>
                <a:cs typeface="Times New Roman" pitchFamily="18" charset="0"/>
              </a:rPr>
              <a:t>. </a:t>
            </a:r>
          </a:p>
        </p:txBody>
      </p:sp>
      <p:pic>
        <p:nvPicPr>
          <p:cNvPr id="5" name="Picture 2" descr="Картинки по запросу дыхательная система"/>
          <p:cNvPicPr>
            <a:picLocks noChangeAspect="1" noChangeArrowheads="1"/>
          </p:cNvPicPr>
          <p:nvPr/>
        </p:nvPicPr>
        <p:blipFill>
          <a:blip r:embed="rId3" cstate="print"/>
          <a:srcRect/>
          <a:stretch>
            <a:fillRect/>
          </a:stretch>
        </p:blipFill>
        <p:spPr bwMode="auto">
          <a:xfrm>
            <a:off x="683568" y="3140968"/>
            <a:ext cx="7776864" cy="33718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player.myshared.ru/32/1319371/slides/slide_23.jpg"/>
          <p:cNvPicPr>
            <a:picLocks noChangeAspect="1" noChangeArrowheads="1"/>
          </p:cNvPicPr>
          <p:nvPr/>
        </p:nvPicPr>
        <p:blipFill>
          <a:blip r:embed="rId2" cstate="print"/>
          <a:srcRect/>
          <a:stretch>
            <a:fillRect/>
          </a:stretch>
        </p:blipFill>
        <p:spPr bwMode="auto">
          <a:xfrm>
            <a:off x="0" y="0"/>
            <a:ext cx="8820472" cy="6858000"/>
          </a:xfrm>
          <a:prstGeom prst="rect">
            <a:avLst/>
          </a:prstGeom>
          <a:noFill/>
        </p:spPr>
      </p:pic>
      <p:sp>
        <p:nvSpPr>
          <p:cNvPr id="3" name="Прямоугольник 2"/>
          <p:cNvSpPr/>
          <p:nvPr/>
        </p:nvSpPr>
        <p:spPr>
          <a:xfrm>
            <a:off x="6444208" y="6021288"/>
            <a:ext cx="244827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24936" cy="5755422"/>
          </a:xfrm>
          <a:prstGeom prst="rect">
            <a:avLst/>
          </a:prstGeom>
        </p:spPr>
        <p:txBody>
          <a:bodyPr wrap="square">
            <a:spAutoFit/>
          </a:bodyPr>
          <a:lstStyle/>
          <a:p>
            <a:pPr algn="ctr" fontAlgn="base"/>
            <a:r>
              <a:rPr lang="ru-RU" sz="2800" b="1" dirty="0" err="1" smtClean="0">
                <a:latin typeface="Times New Roman" pitchFamily="18" charset="0"/>
                <a:cs typeface="Times New Roman" pitchFamily="18" charset="0"/>
              </a:rPr>
              <a:t>Тыныс</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алу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ағзаларының жасқа байланысты</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өзгерісі</a:t>
            </a:r>
            <a:endParaRPr lang="ru-RU" sz="2800" b="1" dirty="0" smtClean="0">
              <a:latin typeface="Times New Roman" pitchFamily="18" charset="0"/>
              <a:cs typeface="Times New Roman" pitchFamily="18" charset="0"/>
            </a:endParaRPr>
          </a:p>
          <a:p>
            <a:pPr fontAlgn="base"/>
            <a:endParaRPr lang="ru-RU" sz="2400" dirty="0" smtClean="0">
              <a:latin typeface="Times New Roman" pitchFamily="18" charset="0"/>
              <a:cs typeface="Times New Roman" pitchFamily="18" charset="0"/>
            </a:endParaRPr>
          </a:p>
          <a:p>
            <a:pPr fontAlgn="base"/>
            <a:endParaRPr lang="ru-RU" sz="2400" dirty="0" smtClean="0">
              <a:latin typeface="Times New Roman" pitchFamily="18" charset="0"/>
              <a:cs typeface="Times New Roman" pitchFamily="18" charset="0"/>
            </a:endParaRPr>
          </a:p>
          <a:p>
            <a:pPr fontAlgn="base">
              <a:buFont typeface="Wingdings" pitchFamily="2" charset="2"/>
              <a:buChar char="Ø"/>
            </a:pPr>
            <a:r>
              <a:rPr lang="ru-RU" sz="2400" dirty="0" err="1" smtClean="0">
                <a:latin typeface="Times New Roman" pitchFamily="18" charset="0"/>
                <a:cs typeface="Times New Roman" pitchFamily="18" charset="0"/>
              </a:rPr>
              <a:t>Постнатальдық кезеңде жаңа туған баланың кіндігін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байлағаннан кейін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өкпесіндегі тыныс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елеулі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өзгерістерге ұшырайды.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Балалық шақта өкпенің тыныс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біртіндеп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белсенді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түрге ұлғаяды.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Осыған байланысты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жасөспірімдердің өкпесіндегі альвеолаларының жалпы</a:t>
            </a:r>
            <a:r>
              <a:rPr lang="ru-RU" sz="2400" dirty="0" smtClean="0">
                <a:latin typeface="Times New Roman" pitchFamily="18" charset="0"/>
                <a:cs typeface="Times New Roman" pitchFamily="18" charset="0"/>
              </a:rPr>
              <a:t> саны </a:t>
            </a:r>
            <a:r>
              <a:rPr lang="ru-RU" sz="2400" dirty="0" err="1" smtClean="0">
                <a:latin typeface="Times New Roman" pitchFamily="18" charset="0"/>
                <a:cs typeface="Times New Roman" pitchFamily="18" charset="0"/>
              </a:rPr>
              <a:t>ересектерге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қарағанда шамамен</a:t>
            </a:r>
            <a:r>
              <a:rPr lang="ru-RU" sz="2400" dirty="0" smtClean="0">
                <a:latin typeface="Times New Roman" pitchFamily="18" charset="0"/>
                <a:cs typeface="Times New Roman" pitchFamily="18" charset="0"/>
              </a:rPr>
              <a:t> он </a:t>
            </a:r>
            <a:r>
              <a:rPr lang="ru-RU" sz="2400" dirty="0" err="1" smtClean="0">
                <a:latin typeface="Times New Roman" pitchFamily="18" charset="0"/>
                <a:cs typeface="Times New Roman" pitchFamily="18" charset="0"/>
              </a:rPr>
              <a:t>есе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көбейіп кетеді</a:t>
            </a:r>
            <a:r>
              <a:rPr lang="ru-RU" sz="2400" dirty="0" smtClean="0">
                <a:latin typeface="Times New Roman" pitchFamily="18" charset="0"/>
                <a:cs typeface="Times New Roman" pitchFamily="18" charset="0"/>
              </a:rPr>
              <a:t>.</a:t>
            </a:r>
          </a:p>
          <a:p>
            <a:pPr fontAlgn="base"/>
            <a:endParaRPr lang="ru-RU" sz="2400" dirty="0" smtClean="0">
              <a:latin typeface="Times New Roman" pitchFamily="18" charset="0"/>
              <a:cs typeface="Times New Roman" pitchFamily="18" charset="0"/>
            </a:endParaRPr>
          </a:p>
          <a:p>
            <a:pPr fontAlgn="base">
              <a:buFont typeface="Wingdings" pitchFamily="2" charset="2"/>
              <a:buChar char="Ø"/>
            </a:pPr>
            <a:r>
              <a:rPr lang="ru-RU" sz="2400" dirty="0" err="1" smtClean="0">
                <a:latin typeface="Times New Roman" pitchFamily="18" charset="0"/>
                <a:cs typeface="Times New Roman" pitchFamily="18" charset="0"/>
              </a:rPr>
              <a:t>Елу-алпыс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жастан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кейін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өкпенің дләнекер тінді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стромасында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тұздардың шөгуі орын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Бұл өкпе қозғалысының шектелуіне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тыныса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қызметінің әлсіреуіне әкеп соғады.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323528" y="260648"/>
            <a:ext cx="8352928" cy="5805264"/>
          </a:xfrm>
          <a:prstGeom prst="horizontalScroll">
            <a:avLst/>
          </a:prstGeom>
          <a:solidFill>
            <a:srgbClr val="99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b="1" dirty="0" smtClean="0">
                <a:solidFill>
                  <a:schemeClr val="tx1"/>
                </a:solidFill>
                <a:latin typeface="Times New Roman" pitchFamily="18" charset="0"/>
                <a:cs typeface="Times New Roman" pitchFamily="18" charset="0"/>
              </a:rPr>
              <a:t>Жаңа туған сәбидің өкпесінің ұлпасы нашар дамыған, бірақ қан тамырларына өте бай болады. Алғашқы он айлық өмірінде және жыныстық жетілу шағында өкпе қарқынды өседі. Өмірінің алғашқы кезінде барлық нәрестелер  ішпен дем алады, бірақ жүре бастағанда баланың кеудесі төмен түседі де, диафрагмалық-кеуделік дем алу пайда болады. 3-7 жаста ғана кеудемен дем алу басым болады. Дем алудың  минуттық мөлшері дене салмағымен салыстырғанда бала өсе келе азаяды: жаңа туған сәбиде- 220 см3, 6 жаста 168 см3, 14 жасқа таман 128 см3, ал  ересек адамда 96 см3.</a:t>
            </a:r>
            <a:endParaRPr lang="ru-RU"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Картинки по запросу lungs in children"/>
          <p:cNvPicPr>
            <a:picLocks noChangeAspect="1" noChangeArrowheads="1"/>
          </p:cNvPicPr>
          <p:nvPr/>
        </p:nvPicPr>
        <p:blipFill>
          <a:blip r:embed="rId2" cstate="print"/>
          <a:srcRect/>
          <a:stretch>
            <a:fillRect/>
          </a:stretch>
        </p:blipFill>
        <p:spPr bwMode="auto">
          <a:xfrm>
            <a:off x="0" y="908720"/>
            <a:ext cx="4139952" cy="5949280"/>
          </a:xfrm>
          <a:prstGeom prst="rect">
            <a:avLst/>
          </a:prstGeom>
          <a:noFill/>
        </p:spPr>
      </p:pic>
      <p:sp>
        <p:nvSpPr>
          <p:cNvPr id="3" name="Овал 2"/>
          <p:cNvSpPr/>
          <p:nvPr/>
        </p:nvSpPr>
        <p:spPr>
          <a:xfrm>
            <a:off x="6084168" y="260648"/>
            <a:ext cx="1656184" cy="1512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4" name="Picture 4" descr="Картинки по запросу lungs in children"/>
          <p:cNvPicPr>
            <a:picLocks noChangeAspect="1" noChangeArrowheads="1"/>
          </p:cNvPicPr>
          <p:nvPr/>
        </p:nvPicPr>
        <p:blipFill>
          <a:blip r:embed="rId3" cstate="print"/>
          <a:srcRect/>
          <a:stretch>
            <a:fillRect/>
          </a:stretch>
        </p:blipFill>
        <p:spPr bwMode="auto">
          <a:xfrm>
            <a:off x="4572000" y="764704"/>
            <a:ext cx="4320480" cy="5832648"/>
          </a:xfrm>
          <a:prstGeom prst="rect">
            <a:avLst/>
          </a:prstGeom>
          <a:noFill/>
        </p:spPr>
      </p:pic>
      <p:sp>
        <p:nvSpPr>
          <p:cNvPr id="5" name="Овал 4"/>
          <p:cNvSpPr/>
          <p:nvPr/>
        </p:nvSpPr>
        <p:spPr>
          <a:xfrm>
            <a:off x="7956376" y="6165304"/>
            <a:ext cx="1187624" cy="6926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059832" y="764704"/>
            <a:ext cx="1440160" cy="16561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orum.u-samovara.ru/index.php?act=attach&amp;id=4191&amp;type=pos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259632" y="908720"/>
            <a:ext cx="6408712" cy="769441"/>
          </a:xfrm>
          <a:prstGeom prst="rect">
            <a:avLst/>
          </a:prstGeom>
          <a:noFill/>
        </p:spPr>
        <p:txBody>
          <a:bodyPr wrap="square" rtlCol="0">
            <a:spAutoFit/>
          </a:bodyPr>
          <a:lstStyle/>
          <a:p>
            <a:pPr algn="ctr"/>
            <a:r>
              <a:rPr lang="kk-KZ" sz="4400" b="1" dirty="0" smtClean="0">
                <a:latin typeface="Times New Roman" pitchFamily="18" charset="0"/>
                <a:cs typeface="Times New Roman" pitchFamily="18" charset="0"/>
              </a:rPr>
              <a:t>Жоспар:</a:t>
            </a:r>
            <a:endParaRPr lang="ru-RU" sz="4400" b="1" dirty="0">
              <a:latin typeface="Times New Roman" pitchFamily="18" charset="0"/>
              <a:cs typeface="Times New Roman" pitchFamily="18" charset="0"/>
            </a:endParaRPr>
          </a:p>
        </p:txBody>
      </p:sp>
      <p:sp>
        <p:nvSpPr>
          <p:cNvPr id="4" name="TextBox 3"/>
          <p:cNvSpPr txBox="1"/>
          <p:nvPr/>
        </p:nvSpPr>
        <p:spPr>
          <a:xfrm>
            <a:off x="755576" y="2204864"/>
            <a:ext cx="7128792" cy="3354765"/>
          </a:xfrm>
          <a:prstGeom prst="rect">
            <a:avLst/>
          </a:prstGeom>
          <a:noFill/>
        </p:spPr>
        <p:txBody>
          <a:bodyPr wrap="square" rtlCol="0">
            <a:spAutoFit/>
          </a:bodyPr>
          <a:lstStyle/>
          <a:p>
            <a:r>
              <a:rPr lang="kk-KZ" sz="2800" dirty="0" smtClean="0">
                <a:latin typeface="Times New Roman" pitchFamily="18" charset="0"/>
                <a:cs typeface="Times New Roman" pitchFamily="18" charset="0"/>
              </a:rPr>
              <a:t>І. Кіріспе </a:t>
            </a:r>
          </a:p>
          <a:p>
            <a:r>
              <a:rPr lang="kk-KZ" sz="28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1.1.Тыныс алу мүшелері </a:t>
            </a:r>
            <a:endParaRPr lang="kk-KZ" sz="2800"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ІІ.Негізгі бөлім </a:t>
            </a:r>
          </a:p>
          <a:p>
            <a:r>
              <a:rPr lang="kk-KZ" sz="2400" dirty="0" smtClean="0">
                <a:latin typeface="Times New Roman" pitchFamily="18" charset="0"/>
                <a:cs typeface="Times New Roman" pitchFamily="18" charset="0"/>
              </a:rPr>
              <a:t>      2 .1.</a:t>
            </a:r>
            <a:r>
              <a:rPr lang="ru-RU" sz="2400" b="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Тыныс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ағзаларының жасқа байланысты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өзгерісі</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2.2.</a:t>
            </a:r>
            <a:r>
              <a:rPr lang="kk-KZ" sz="2400" b="1" dirty="0" smtClean="0">
                <a:solidFill>
                  <a:srgbClr val="7030A0"/>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Балалардағы тыныс алу ерекшелігі</a:t>
            </a:r>
            <a:endParaRPr lang="ru-RU" sz="2400" dirty="0" smtClean="0">
              <a:latin typeface="Times New Roman" pitchFamily="18" charset="0"/>
              <a:cs typeface="Times New Roman" pitchFamily="18" charset="0"/>
            </a:endParaRPr>
          </a:p>
          <a:p>
            <a:r>
              <a:rPr lang="kk-KZ" sz="2800" dirty="0" smtClean="0">
                <a:latin typeface="Times New Roman" pitchFamily="18" charset="0"/>
                <a:cs typeface="Times New Roman" pitchFamily="18" charset="0"/>
              </a:rPr>
              <a:t>ІІІ. Қорытынды </a:t>
            </a:r>
          </a:p>
          <a:p>
            <a:r>
              <a:rPr lang="kk-KZ" sz="2800" dirty="0" smtClean="0">
                <a:latin typeface="Times New Roman" pitchFamily="18" charset="0"/>
                <a:cs typeface="Times New Roman" pitchFamily="18" charset="0"/>
              </a:rPr>
              <a:t>І</a:t>
            </a:r>
            <a:r>
              <a:rPr lang="en-US" sz="2800" dirty="0" smtClean="0">
                <a:latin typeface="Times New Roman" pitchFamily="18" charset="0"/>
                <a:cs typeface="Times New Roman" pitchFamily="18" charset="0"/>
              </a:rPr>
              <a:t>V</a:t>
            </a:r>
            <a:r>
              <a:rPr lang="kk-KZ" sz="2800" dirty="0" smtClean="0">
                <a:latin typeface="Times New Roman" pitchFamily="18" charset="0"/>
                <a:cs typeface="Times New Roman" pitchFamily="18" charset="0"/>
              </a:rPr>
              <a:t> Пайдаланылған әдебиеттер тізімі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24744"/>
            <a:ext cx="7560840" cy="2369880"/>
          </a:xfrm>
          <a:prstGeom prst="rect">
            <a:avLst/>
          </a:prstGeom>
          <a:noFill/>
        </p:spPr>
        <p:txBody>
          <a:bodyPr wrap="square" rtlCol="0">
            <a:spAutoFit/>
          </a:bodyPr>
          <a:lstStyle/>
          <a:p>
            <a:r>
              <a:rPr lang="kk-KZ" sz="2800" b="1" u="sng" dirty="0" smtClean="0">
                <a:solidFill>
                  <a:srgbClr val="00B0F0"/>
                </a:solidFill>
                <a:latin typeface="Times New Roman" pitchFamily="18" charset="0"/>
                <a:cs typeface="Times New Roman" pitchFamily="18" charset="0"/>
              </a:rPr>
              <a:t>Дем алу  көлемі:</a:t>
            </a:r>
          </a:p>
          <a:p>
            <a:r>
              <a:rPr lang="kk-KZ" dirty="0" smtClean="0"/>
              <a:t> </a:t>
            </a:r>
            <a:r>
              <a:rPr lang="kk-KZ" sz="2400" dirty="0" smtClean="0">
                <a:latin typeface="Times New Roman" pitchFamily="18" charset="0"/>
                <a:cs typeface="Times New Roman" pitchFamily="18" charset="0"/>
              </a:rPr>
              <a:t>жаңа туған  сәбиде-</a:t>
            </a:r>
            <a:r>
              <a:rPr lang="ru-RU" sz="2400" dirty="0" smtClean="0">
                <a:latin typeface="Times New Roman" pitchFamily="18" charset="0"/>
                <a:cs typeface="Times New Roman" pitchFamily="18" charset="0"/>
              </a:rPr>
              <a:t>25 см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жаста</a:t>
            </a:r>
            <a:r>
              <a:rPr lang="ru-RU" sz="2400" dirty="0" smtClean="0">
                <a:latin typeface="Times New Roman" pitchFamily="18" charset="0"/>
                <a:cs typeface="Times New Roman" pitchFamily="18" charset="0"/>
              </a:rPr>
              <a:t> -80 см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дейін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артады</a:t>
            </a:r>
            <a:r>
              <a:rPr lang="kk-KZ" sz="2400" dirty="0" smtClean="0">
                <a:latin typeface="Times New Roman" pitchFamily="18" charset="0"/>
                <a:cs typeface="Times New Roman" pitchFamily="18" charset="0"/>
              </a:rPr>
              <a:t>,</a:t>
            </a:r>
          </a:p>
          <a:p>
            <a:r>
              <a:rPr lang="kk-KZ" sz="2400" dirty="0" smtClean="0">
                <a:latin typeface="Times New Roman" pitchFamily="18" charset="0"/>
                <a:cs typeface="Times New Roman" pitchFamily="18" charset="0"/>
              </a:rPr>
              <a:t>2 жаста -</a:t>
            </a:r>
            <a:r>
              <a:rPr lang="ru-RU" sz="2400" dirty="0" smtClean="0">
                <a:latin typeface="Times New Roman" pitchFamily="18" charset="0"/>
                <a:cs typeface="Times New Roman" pitchFamily="18" charset="0"/>
              </a:rPr>
              <a:t>140 см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 ,</a:t>
            </a:r>
          </a:p>
          <a:p>
            <a:r>
              <a:rPr lang="kk-KZ" sz="2400" dirty="0" smtClean="0">
                <a:latin typeface="Times New Roman" pitchFamily="18" charset="0"/>
                <a:cs typeface="Times New Roman" pitchFamily="18" charset="0"/>
              </a:rPr>
              <a:t>Ересек адамда-</a:t>
            </a:r>
            <a:r>
              <a:rPr lang="ru-RU" sz="2400" dirty="0" smtClean="0">
                <a:latin typeface="Times New Roman" pitchFamily="18" charset="0"/>
                <a:cs typeface="Times New Roman" pitchFamily="18" charset="0"/>
              </a:rPr>
              <a:t>400 см</a:t>
            </a:r>
            <a:r>
              <a:rPr lang="ru-RU" sz="2400" baseline="30000" dirty="0" smtClean="0">
                <a:latin typeface="Times New Roman" pitchFamily="18" charset="0"/>
                <a:cs typeface="Times New Roman" pitchFamily="18" charset="0"/>
              </a:rPr>
              <a:t>3.</a:t>
            </a:r>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p:txBody>
      </p:sp>
      <p:sp>
        <p:nvSpPr>
          <p:cNvPr id="5" name="Прямоугольник 4"/>
          <p:cNvSpPr/>
          <p:nvPr/>
        </p:nvSpPr>
        <p:spPr>
          <a:xfrm>
            <a:off x="5076056" y="1052736"/>
            <a:ext cx="4572000" cy="2369880"/>
          </a:xfrm>
          <a:prstGeom prst="rect">
            <a:avLst/>
          </a:prstGeom>
        </p:spPr>
        <p:txBody>
          <a:bodyPr>
            <a:spAutoFit/>
          </a:bodyPr>
          <a:lstStyle/>
          <a:p>
            <a:r>
              <a:rPr lang="kk-KZ" sz="2800" b="1" u="sng" dirty="0" smtClean="0">
                <a:solidFill>
                  <a:srgbClr val="00B0F0"/>
                </a:solidFill>
                <a:latin typeface="Times New Roman" pitchFamily="18" charset="0"/>
                <a:cs typeface="Times New Roman" pitchFamily="18" charset="0"/>
              </a:rPr>
              <a:t>Өкпенің мөлшері:</a:t>
            </a:r>
          </a:p>
          <a:p>
            <a:r>
              <a:rPr lang="kk-KZ" sz="2400" dirty="0" smtClean="0">
                <a:latin typeface="Times New Roman" pitchFamily="18" charset="0"/>
                <a:cs typeface="Times New Roman" pitchFamily="18" charset="0"/>
              </a:rPr>
              <a:t>Жаңа туған сәбиде-53</a:t>
            </a:r>
            <a:r>
              <a:rPr lang="ru-RU" sz="2400" dirty="0" smtClean="0">
                <a:latin typeface="Times New Roman" pitchFamily="18" charset="0"/>
                <a:cs typeface="Times New Roman" pitchFamily="18" charset="0"/>
              </a:rPr>
              <a:t>см</a:t>
            </a:r>
            <a:r>
              <a:rPr lang="ru-RU" sz="2400" baseline="30000" dirty="0" smtClean="0">
                <a:latin typeface="Times New Roman" pitchFamily="18" charset="0"/>
                <a:cs typeface="Times New Roman" pitchFamily="18" charset="0"/>
              </a:rPr>
              <a:t>3</a:t>
            </a:r>
          </a:p>
          <a:p>
            <a:r>
              <a:rPr lang="kk-KZ" sz="2400" baseline="30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1 жаста-210 см</a:t>
            </a:r>
            <a:r>
              <a:rPr lang="ru-RU" sz="2400" baseline="30000" dirty="0" smtClean="0">
                <a:latin typeface="Times New Roman" pitchFamily="18" charset="0"/>
                <a:cs typeface="Times New Roman" pitchFamily="18" charset="0"/>
              </a:rPr>
              <a:t>3</a:t>
            </a:r>
            <a:r>
              <a:rPr lang="kk-KZ" sz="2400" dirty="0" smtClean="0">
                <a:latin typeface="Times New Roman" pitchFamily="18" charset="0"/>
                <a:cs typeface="Times New Roman" pitchFamily="18" charset="0"/>
              </a:rPr>
              <a:t> </a:t>
            </a:r>
          </a:p>
          <a:p>
            <a:r>
              <a:rPr lang="kk-KZ" sz="2400" dirty="0" smtClean="0">
                <a:latin typeface="Times New Roman" pitchFamily="18" charset="0"/>
                <a:cs typeface="Times New Roman" pitchFamily="18" charset="0"/>
              </a:rPr>
              <a:t>13 жаста -</a:t>
            </a:r>
            <a:r>
              <a:rPr lang="ru-RU" sz="2400" dirty="0" smtClean="0">
                <a:latin typeface="Times New Roman" pitchFamily="18" charset="0"/>
                <a:cs typeface="Times New Roman" pitchFamily="18" charset="0"/>
              </a:rPr>
              <a:t>707 см</a:t>
            </a:r>
            <a:r>
              <a:rPr lang="ru-RU" sz="2400" baseline="30000" dirty="0" smtClean="0">
                <a:latin typeface="Times New Roman" pitchFamily="18" charset="0"/>
                <a:cs typeface="Times New Roman" pitchFamily="18" charset="0"/>
              </a:rPr>
              <a:t>3 </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20-25 </a:t>
            </a:r>
            <a:r>
              <a:rPr lang="ru-RU" sz="2400" dirty="0" err="1" smtClean="0">
                <a:latin typeface="Times New Roman" pitchFamily="18" charset="0"/>
                <a:cs typeface="Times New Roman" pitchFamily="18" charset="0"/>
              </a:rPr>
              <a:t>жаста</a:t>
            </a:r>
            <a:r>
              <a:rPr lang="ru-RU" sz="2400" dirty="0" smtClean="0">
                <a:latin typeface="Times New Roman" pitchFamily="18" charset="0"/>
                <a:cs typeface="Times New Roman" pitchFamily="18" charset="0"/>
              </a:rPr>
              <a:t> -1680 см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30-40 жаста-1788 см</a:t>
            </a:r>
            <a:r>
              <a:rPr lang="ru-RU" sz="2400" baseline="30000" dirty="0" smtClean="0">
                <a:latin typeface="Times New Roman" pitchFamily="18" charset="0"/>
                <a:cs typeface="Times New Roman" pitchFamily="18" charset="0"/>
              </a:rPr>
              <a:t>3        </a:t>
            </a:r>
            <a:endParaRPr lang="ru-RU" sz="2400" dirty="0" smtClean="0">
              <a:latin typeface="Times New Roman" pitchFamily="18" charset="0"/>
              <a:cs typeface="Times New Roman" pitchFamily="18" charset="0"/>
            </a:endParaRPr>
          </a:p>
        </p:txBody>
      </p:sp>
      <p:pic>
        <p:nvPicPr>
          <p:cNvPr id="40964" name="Picture 4" descr="Картинки по запросу дыхательная система у новорожденных"/>
          <p:cNvPicPr>
            <a:picLocks noChangeAspect="1" noChangeArrowheads="1"/>
          </p:cNvPicPr>
          <p:nvPr/>
        </p:nvPicPr>
        <p:blipFill>
          <a:blip r:embed="rId2" cstate="print"/>
          <a:srcRect t="24018"/>
          <a:stretch>
            <a:fillRect/>
          </a:stretch>
        </p:blipFill>
        <p:spPr bwMode="auto">
          <a:xfrm>
            <a:off x="971600" y="3429000"/>
            <a:ext cx="6667500" cy="31409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4968552" cy="6247864"/>
          </a:xfrm>
          <a:prstGeom prst="rect">
            <a:avLst/>
          </a:prstGeom>
          <a:noFill/>
        </p:spPr>
        <p:txBody>
          <a:bodyPr wrap="square" rtlCol="0">
            <a:spAutoFit/>
          </a:bodyPr>
          <a:lstStyle/>
          <a:p>
            <a:r>
              <a:rPr lang="kk-KZ" sz="2000" dirty="0" smtClean="0">
                <a:latin typeface="Times New Roman" pitchFamily="18" charset="0"/>
                <a:cs typeface="Times New Roman" pitchFamily="18" charset="0"/>
              </a:rPr>
              <a:t>Кеуде қуысының пішіні адамның жасына және жынысына байланысты өзгереді. Туған кезде баланың кеуде қуысы конус тәрізді болады, себебі ұрық  кезінде өкпе нашар дамыған, ал бауыры қарқынды өсіп, дамиды. Баланың кеуде қуысы көтеріңкі болып, қабырға сүйектері ересек адамдардағыдай төмен түспейді. Сондықтан бала терең дем алып, дем шығара алмайды да , қажетті мөлшердегі ауа мен  оттегін тынысының жиілігі арқылы қамтамасыз етеді. Қабырға сүйектерінің қиғашталуы күшейе бастағаннан кейін терең дем алатын мүмкіндік туғаннан соң дем алу жиілігі азаяды. Қартайғанда қабырға аралық еттердің әлсіздігіне байланысты қабырғалардың қиғашталуы артады. Әйел адамның кеуде қуысы ерлермен салыстырғанда қысқарақ келеді. </a:t>
            </a:r>
            <a:endParaRPr lang="ru-RU" sz="2000" dirty="0">
              <a:latin typeface="Times New Roman" pitchFamily="18" charset="0"/>
              <a:cs typeface="Times New Roman" pitchFamily="18" charset="0"/>
            </a:endParaRPr>
          </a:p>
        </p:txBody>
      </p:sp>
      <p:pic>
        <p:nvPicPr>
          <p:cNvPr id="41988" name="Picture 4" descr="Картинки по запросу грудный полость у детей"/>
          <p:cNvPicPr>
            <a:picLocks noChangeAspect="1" noChangeArrowheads="1"/>
          </p:cNvPicPr>
          <p:nvPr/>
        </p:nvPicPr>
        <p:blipFill>
          <a:blip r:embed="rId2" cstate="print"/>
          <a:srcRect/>
          <a:stretch>
            <a:fillRect/>
          </a:stretch>
        </p:blipFill>
        <p:spPr bwMode="auto">
          <a:xfrm>
            <a:off x="5724128" y="260648"/>
            <a:ext cx="2699792" cy="3528392"/>
          </a:xfrm>
          <a:prstGeom prst="rect">
            <a:avLst/>
          </a:prstGeom>
          <a:noFill/>
        </p:spPr>
      </p:pic>
      <p:pic>
        <p:nvPicPr>
          <p:cNvPr id="41990" name="Picture 6" descr="Картинки по запросу грудный полость у взрослых"/>
          <p:cNvPicPr>
            <a:picLocks noChangeAspect="1" noChangeArrowheads="1"/>
          </p:cNvPicPr>
          <p:nvPr/>
        </p:nvPicPr>
        <p:blipFill>
          <a:blip r:embed="rId3" cstate="print"/>
          <a:srcRect/>
          <a:stretch>
            <a:fillRect/>
          </a:stretch>
        </p:blipFill>
        <p:spPr bwMode="auto">
          <a:xfrm>
            <a:off x="5334000" y="3809999"/>
            <a:ext cx="3810000" cy="304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31700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kk-KZ" sz="2000" dirty="0" smtClean="0">
                <a:latin typeface="Times New Roman" pitchFamily="18" charset="0"/>
                <a:cs typeface="Times New Roman" pitchFamily="18" charset="0"/>
              </a:rPr>
              <a:t>Өкпенің тіршілік сыйымдылығы, яғни өкпеге кіретін және шығатын ауаның мөлшері адамның жасына сай өзгереді. Адам қалыпты жай дем алғанда өкпеге 300-500 мл ауа кіреді. Мұны дем алу ауасы деп атайды. Негізінен өкпенің тіршілік сыйымдылығы 6-7 және 15-16 жастарда дереу және айтарлықтай көбейеді. 16-17 жаста өкпенің тіршілік сыйымдылығы ересек адамдармен бірдей болады. Балалардың өкпе алвеоласындағы газ бен дем шығарғандағы газдың құрамында айырмашылық бар. Балалардың альвеолалық газының құрамында оттегі көбірек болып, көмірқышқыл газы азырақ болады. Бала неғұрлым жас болса, соғұрлым бұл айырмашылық көп болады. </a:t>
            </a:r>
            <a:endParaRPr lang="ru-RU" sz="20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51520" y="3573016"/>
          <a:ext cx="8568952" cy="2088232"/>
        </p:xfrm>
        <a:graphic>
          <a:graphicData uri="http://schemas.openxmlformats.org/drawingml/2006/table">
            <a:tbl>
              <a:tblPr firstRow="1" bandRow="1">
                <a:tableStyleId>{5C22544A-7EE6-4342-B048-85BDC9FD1C3A}</a:tableStyleId>
              </a:tblPr>
              <a:tblGrid>
                <a:gridCol w="1224136"/>
                <a:gridCol w="1224136"/>
                <a:gridCol w="1224136"/>
                <a:gridCol w="1224136"/>
                <a:gridCol w="1224136"/>
                <a:gridCol w="1224136"/>
                <a:gridCol w="1224136"/>
              </a:tblGrid>
              <a:tr h="540060">
                <a:tc rowSpan="2">
                  <a:txBody>
                    <a:bodyPr/>
                    <a:lstStyle/>
                    <a:p>
                      <a:pPr algn="ctr"/>
                      <a:r>
                        <a:rPr lang="kk-KZ" sz="2400" dirty="0" smtClean="0">
                          <a:solidFill>
                            <a:schemeClr val="tx1">
                              <a:lumMod val="95000"/>
                              <a:lumOff val="5000"/>
                            </a:schemeClr>
                          </a:solidFill>
                          <a:latin typeface="Times New Roman" pitchFamily="18" charset="0"/>
                          <a:cs typeface="Times New Roman" pitchFamily="18" charset="0"/>
                        </a:rPr>
                        <a:t>Бала</a:t>
                      </a:r>
                      <a:r>
                        <a:rPr lang="kk-KZ" sz="2400" baseline="0" dirty="0" smtClean="0">
                          <a:solidFill>
                            <a:schemeClr val="tx1">
                              <a:lumMod val="95000"/>
                              <a:lumOff val="5000"/>
                            </a:schemeClr>
                          </a:solidFill>
                          <a:latin typeface="Times New Roman" pitchFamily="18" charset="0"/>
                          <a:cs typeface="Times New Roman" pitchFamily="18" charset="0"/>
                        </a:rPr>
                        <a:t> </a:t>
                      </a:r>
                      <a:endParaRPr lang="ru-RU" sz="2400" dirty="0">
                        <a:solidFill>
                          <a:schemeClr val="tx1">
                            <a:lumMod val="95000"/>
                            <a:lumOff val="5000"/>
                          </a:schemeClr>
                        </a:solidFill>
                        <a:latin typeface="Times New Roman" pitchFamily="18" charset="0"/>
                        <a:cs typeface="Times New Roman" pitchFamily="18" charset="0"/>
                      </a:endParaRPr>
                    </a:p>
                  </a:txBody>
                  <a:tcPr>
                    <a:solidFill>
                      <a:srgbClr val="92D050"/>
                    </a:solidFill>
                  </a:tcPr>
                </a:tc>
                <a:tc gridSpan="6">
                  <a:txBody>
                    <a:bodyPr/>
                    <a:lstStyle/>
                    <a:p>
                      <a:pPr algn="ctr"/>
                      <a:r>
                        <a:rPr lang="kk-KZ" sz="2800" dirty="0" smtClean="0">
                          <a:solidFill>
                            <a:schemeClr val="tx1">
                              <a:lumMod val="95000"/>
                              <a:lumOff val="5000"/>
                            </a:schemeClr>
                          </a:solidFill>
                          <a:latin typeface="Times New Roman" pitchFamily="18" charset="0"/>
                          <a:cs typeface="Times New Roman" pitchFamily="18" charset="0"/>
                        </a:rPr>
                        <a:t>Жасы </a:t>
                      </a:r>
                      <a:endParaRPr lang="ru-RU" sz="2800" dirty="0">
                        <a:solidFill>
                          <a:schemeClr val="tx1">
                            <a:lumMod val="95000"/>
                            <a:lumOff val="5000"/>
                          </a:schemeClr>
                        </a:solidFill>
                        <a:latin typeface="Times New Roman" pitchFamily="18" charset="0"/>
                        <a:cs typeface="Times New Roman" pitchFamily="18" charset="0"/>
                      </a:endParaRPr>
                    </a:p>
                  </a:txBody>
                  <a:tcPr>
                    <a:solidFill>
                      <a:srgbClr val="92D050"/>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68052">
                <a:tc vMerge="1">
                  <a:txBody>
                    <a:bodyPr/>
                    <a:lstStyle/>
                    <a:p>
                      <a:endParaRPr lang="ru-RU"/>
                    </a:p>
                  </a:txBody>
                  <a:tcPr/>
                </a:tc>
                <a:tc>
                  <a:txBody>
                    <a:bodyPr/>
                    <a:lstStyle/>
                    <a:p>
                      <a:r>
                        <a:rPr lang="kk-KZ"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12</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17</a:t>
                      </a:r>
                      <a:endParaRPr lang="ru-RU" dirty="0">
                        <a:latin typeface="Times New Roman" pitchFamily="18" charset="0"/>
                        <a:cs typeface="Times New Roman" pitchFamily="18" charset="0"/>
                      </a:endParaRPr>
                    </a:p>
                  </a:txBody>
                  <a:tcPr/>
                </a:tc>
              </a:tr>
              <a:tr h="540060">
                <a:tc>
                  <a:txBody>
                    <a:bodyPr/>
                    <a:lstStyle/>
                    <a:p>
                      <a:r>
                        <a:rPr lang="kk-KZ" dirty="0" smtClean="0">
                          <a:latin typeface="Times New Roman" pitchFamily="18" charset="0"/>
                          <a:cs typeface="Times New Roman" pitchFamily="18" charset="0"/>
                        </a:rPr>
                        <a:t>Ер бала</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1200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1400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1630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1975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2600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3520</a:t>
                      </a:r>
                      <a:endParaRPr lang="ru-RU" dirty="0">
                        <a:latin typeface="Times New Roman" pitchFamily="18" charset="0"/>
                        <a:cs typeface="Times New Roman" pitchFamily="18" charset="0"/>
                      </a:endParaRPr>
                    </a:p>
                  </a:txBody>
                  <a:tcPr/>
                </a:tc>
              </a:tr>
              <a:tr h="540060">
                <a:tc>
                  <a:txBody>
                    <a:bodyPr/>
                    <a:lstStyle/>
                    <a:p>
                      <a:r>
                        <a:rPr lang="kk-KZ" dirty="0" smtClean="0">
                          <a:latin typeface="Times New Roman" pitchFamily="18" charset="0"/>
                          <a:cs typeface="Times New Roman" pitchFamily="18" charset="0"/>
                        </a:rPr>
                        <a:t>Қыз бала</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1100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1200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1460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1905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2530</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2760</a:t>
                      </a:r>
                      <a:endParaRPr lang="ru-RU" dirty="0">
                        <a:latin typeface="Times New Roman" pitchFamily="18" charset="0"/>
                        <a:cs typeface="Times New Roman" pitchFamily="18" charset="0"/>
                      </a:endParaRPr>
                    </a:p>
                  </a:txBody>
                  <a:tcPr/>
                </a:tc>
              </a:tr>
            </a:tbl>
          </a:graphicData>
        </a:graphic>
      </p:graphicFrame>
      <p:sp>
        <p:nvSpPr>
          <p:cNvPr id="4" name="TextBox 3"/>
          <p:cNvSpPr txBox="1"/>
          <p:nvPr/>
        </p:nvSpPr>
        <p:spPr>
          <a:xfrm>
            <a:off x="395536" y="6021288"/>
            <a:ext cx="8136904" cy="400110"/>
          </a:xfrm>
          <a:prstGeom prst="rect">
            <a:avLst/>
          </a:prstGeom>
          <a:noFill/>
        </p:spPr>
        <p:txBody>
          <a:bodyPr wrap="square" rtlCol="0">
            <a:spAutoFit/>
          </a:bodyPr>
          <a:lstStyle/>
          <a:p>
            <a:r>
              <a:rPr lang="kk-KZ" sz="2000" b="1" dirty="0" smtClean="0">
                <a:latin typeface="Times New Roman" pitchFamily="18" charset="0"/>
                <a:cs typeface="Times New Roman" pitchFamily="18" charset="0"/>
              </a:rPr>
              <a:t>Балалар мен жас өспірімдердің өкпесінің тіршілік сыйымдылығы</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280920" cy="5940088"/>
          </a:xfrm>
          <a:prstGeom prst="rect">
            <a:avLst/>
          </a:prstGeom>
          <a:noFill/>
          <a:ln w="76200">
            <a:solidFill>
              <a:srgbClr val="FF3399"/>
            </a:solidFill>
            <a:prstDash val="solid"/>
          </a:ln>
        </p:spPr>
        <p:txBody>
          <a:bodyPr wrap="square" rtlCol="0">
            <a:spAutoFit/>
          </a:bodyPr>
          <a:lstStyle/>
          <a:p>
            <a:pPr algn="just"/>
            <a:r>
              <a:rPr lang="kk-KZ" sz="2000" dirty="0" smtClean="0">
                <a:latin typeface="Times New Roman" pitchFamily="18" charset="0"/>
                <a:cs typeface="Times New Roman" pitchFamily="18" charset="0"/>
              </a:rPr>
              <a:t>Ереесек адам 1 минутта өкпесінен 6-7 л ауаны өткізеді. Алмасатын ауаның мөлшері  адамның салмағына және бойына байланысты. Адамның бойы неғұрлым биік және салмақты болса, соғұрлым оның өкпесі арқылы ауа көп өтеді. Мысалы, ұзын бойлы адамда бұл мөлшер 1 минутта 8л болса, аласа бойлы кісіде 4,5л. </a:t>
            </a:r>
          </a:p>
          <a:p>
            <a:pPr algn="just"/>
            <a:r>
              <a:rPr lang="kk-KZ" sz="2000" dirty="0" smtClean="0">
                <a:latin typeface="Times New Roman" pitchFamily="18" charset="0"/>
                <a:cs typeface="Times New Roman" pitchFamily="18" charset="0"/>
              </a:rPr>
              <a:t>Бірақ бұл заңдылықты балаға аударуға болмайды, ауа балаға ересек адамнан көбірек қажет. Тіпті 2-3 жастағы баланың өкпесі  арқылы 5-6л, кейде 7л ауа өтеді. Мұндай ұзақ мерзімді гипервентиляция (лат.гипер+ вентиляция-желдету) баланың дем алуының ерекшелігіне жатады. Осыған байланысты балалардың организмінен бу ретінде судың көптеп шығуы, бүйрек, тері арқылы көмір қышқылының сыртқа айдалуы байқалады. </a:t>
            </a:r>
          </a:p>
          <a:p>
            <a:pPr algn="just"/>
            <a:r>
              <a:rPr lang="kk-KZ" sz="2000" dirty="0" smtClean="0">
                <a:latin typeface="Times New Roman" pitchFamily="18" charset="0"/>
                <a:cs typeface="Times New Roman" pitchFamily="18" charset="0"/>
              </a:rPr>
              <a:t>Ересек кісіде тыныштық кезінде 3-4% көмірқышқыл  газы айдалатын болса, балаларда пайыздық мөлшері анағұрлым аз, мысалы, 5 жастағы балада-1,7%. Дененің көрсеткіштері кеміген сайын сыртқа айдалатын  көмірқышқыл газының мөлшері төмендейді. Бұл балалардағы гипервентиляцияға байланысты. Ал денеден айдалатын көмірқышқыл газының жалпы мөлшері, дененің 1 кг салмағына шаққанда, балаларда ересек адамға қарағанда көп болады.</a:t>
            </a:r>
            <a:endParaRPr lang="ru-RU"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340768"/>
            <a:ext cx="4544642" cy="523220"/>
          </a:xfrm>
          <a:prstGeom prst="rect">
            <a:avLst/>
          </a:prstGeom>
        </p:spPr>
        <p:txBody>
          <a:bodyPr wrap="none">
            <a:spAutoFit/>
          </a:bodyPr>
          <a:lstStyle/>
          <a:p>
            <a:r>
              <a:rPr lang="kk-KZ" sz="2800" dirty="0" smtClean="0">
                <a:latin typeface="Times New Roman" pitchFamily="18" charset="0"/>
                <a:cs typeface="Times New Roman" pitchFamily="18" charset="0"/>
              </a:rPr>
              <a:t>Алғашқы дем алу механизмі</a:t>
            </a:r>
            <a:endParaRPr lang="ru-RU" sz="2800" dirty="0">
              <a:latin typeface="Times New Roman" pitchFamily="18" charset="0"/>
              <a:cs typeface="Times New Roman" pitchFamily="18" charset="0"/>
            </a:endParaRPr>
          </a:p>
        </p:txBody>
      </p:sp>
      <p:sp>
        <p:nvSpPr>
          <p:cNvPr id="5" name="Прямоугольник 4"/>
          <p:cNvSpPr/>
          <p:nvPr/>
        </p:nvSpPr>
        <p:spPr>
          <a:xfrm>
            <a:off x="251520" y="1841242"/>
            <a:ext cx="5112568" cy="5324535"/>
          </a:xfrm>
          <a:prstGeom prst="rect">
            <a:avLst/>
          </a:prstGeom>
        </p:spPr>
        <p:txBody>
          <a:bodyPr wrap="square">
            <a:spAutoFit/>
          </a:bodyPr>
          <a:lstStyle/>
          <a:p>
            <a:pPr algn="just"/>
            <a:endParaRPr lang="kk-KZ" sz="2000" dirty="0" smtClean="0">
              <a:latin typeface="Times New Roman" pitchFamily="18" charset="0"/>
              <a:cs typeface="Times New Roman" pitchFamily="18" charset="0"/>
            </a:endParaRPr>
          </a:p>
          <a:p>
            <a:pPr algn="just"/>
            <a:r>
              <a:rPr lang="kk-KZ" sz="2000" dirty="0" smtClean="0">
                <a:latin typeface="Times New Roman" pitchFamily="18" charset="0"/>
                <a:cs typeface="Times New Roman" pitchFamily="18" charset="0"/>
              </a:rPr>
              <a:t>Жаңа туылған сәбидің бірінші дем алуы организмнің бірнеше факторлардың әсерінен қайта құрылуына байланысты болады:</a:t>
            </a:r>
          </a:p>
          <a:p>
            <a:pPr marL="269875" indent="-269875">
              <a:buNone/>
            </a:pPr>
            <a:r>
              <a:rPr lang="kk-KZ" sz="2000" dirty="0" smtClean="0">
                <a:latin typeface="Times New Roman" pitchFamily="18" charset="0"/>
                <a:cs typeface="Times New Roman" pitchFamily="18" charset="0"/>
              </a:rPr>
              <a:t> 1. плацентарлы қан айналуы тоқтап, қанда көмір қышқыл газы көтеріліп, РҺ және оттегінің парциалды қысымы төмендейді. Осыған байланысты қолқа мен ұйқы артериясының рецепторларынан тыныс орталығына импульс тарайды да, тыныс орталығының тиісті параметрлерінде өзгерістер пайда болады</a:t>
            </a:r>
          </a:p>
          <a:p>
            <a:pPr marL="514350" indent="-514350">
              <a:buNone/>
            </a:pPr>
            <a:r>
              <a:rPr lang="ru-RU" sz="2000" dirty="0" smtClean="0">
                <a:latin typeface="Times New Roman" pitchFamily="18" charset="0"/>
                <a:cs typeface="Times New Roman" pitchFamily="18" charset="0"/>
              </a:rPr>
              <a:t>2.</a:t>
            </a:r>
            <a:r>
              <a:rPr lang="kk-KZ" sz="2000" dirty="0" smtClean="0">
                <a:latin typeface="Times New Roman" pitchFamily="18" charset="0"/>
                <a:cs typeface="Times New Roman" pitchFamily="18" charset="0"/>
              </a:rPr>
              <a:t> Сыртқы орта темпиратурасы әсер етеді</a:t>
            </a:r>
          </a:p>
          <a:p>
            <a:pPr marL="514350" indent="-514350">
              <a:buNone/>
            </a:pPr>
            <a:r>
              <a:rPr lang="ru-RU" sz="2000" dirty="0" smtClean="0">
                <a:latin typeface="Times New Roman" pitchFamily="18" charset="0"/>
                <a:cs typeface="Times New Roman" pitchFamily="18" charset="0"/>
              </a:rPr>
              <a:t>3. </a:t>
            </a:r>
            <a:r>
              <a:rPr lang="kk-KZ" sz="2000" dirty="0" smtClean="0">
                <a:latin typeface="Times New Roman" pitchFamily="18" charset="0"/>
                <a:cs typeface="Times New Roman" pitchFamily="18" charset="0"/>
              </a:rPr>
              <a:t>Сыртқы ортаның жоғарғы қысымы әсер етеді</a:t>
            </a:r>
          </a:p>
          <a:p>
            <a:pPr marL="514350" indent="-514350" algn="just">
              <a:buFont typeface="+mj-lt"/>
              <a:buAutoNum type="arabicPeriod"/>
            </a:pPr>
            <a:endParaRPr lang="kk-KZ" sz="2000" dirty="0" smtClean="0">
              <a:latin typeface="Times New Roman" pitchFamily="18" charset="0"/>
              <a:cs typeface="Times New Roman" pitchFamily="18" charset="0"/>
            </a:endParaRPr>
          </a:p>
          <a:p>
            <a:pPr marL="514350" indent="-514350" algn="just">
              <a:buNone/>
            </a:pPr>
            <a:endParaRPr lang="kk-KZ" sz="2000" dirty="0">
              <a:latin typeface="Times New Roman" pitchFamily="18" charset="0"/>
              <a:cs typeface="Times New Roman" pitchFamily="18" charset="0"/>
            </a:endParaRPr>
          </a:p>
        </p:txBody>
      </p:sp>
      <p:sp>
        <p:nvSpPr>
          <p:cNvPr id="6" name="Прямоугольник 5"/>
          <p:cNvSpPr/>
          <p:nvPr/>
        </p:nvSpPr>
        <p:spPr>
          <a:xfrm>
            <a:off x="1331640" y="332656"/>
            <a:ext cx="6901826" cy="584775"/>
          </a:xfrm>
          <a:prstGeom prst="rect">
            <a:avLst/>
          </a:prstGeom>
        </p:spPr>
        <p:txBody>
          <a:bodyPr wrap="none">
            <a:spAutoFit/>
          </a:bodyPr>
          <a:lstStyle/>
          <a:p>
            <a:r>
              <a:rPr lang="kk-KZ" sz="3200" b="1" dirty="0" smtClean="0">
                <a:solidFill>
                  <a:srgbClr val="7030A0"/>
                </a:solidFill>
                <a:latin typeface="Times New Roman" pitchFamily="18" charset="0"/>
                <a:cs typeface="Times New Roman" pitchFamily="18" charset="0"/>
              </a:rPr>
              <a:t>Балалардағы тыныс алу ерекшелігі</a:t>
            </a:r>
            <a:endParaRPr lang="ru-RU" sz="3200" b="1" dirty="0">
              <a:solidFill>
                <a:srgbClr val="7030A0"/>
              </a:solidFill>
              <a:latin typeface="Times New Roman" pitchFamily="18" charset="0"/>
              <a:cs typeface="Times New Roman" pitchFamily="18" charset="0"/>
            </a:endParaRPr>
          </a:p>
        </p:txBody>
      </p:sp>
      <p:pic>
        <p:nvPicPr>
          <p:cNvPr id="9218" name="Picture 2" descr="Картинки по запросу легкие у новорожденного строение"/>
          <p:cNvPicPr>
            <a:picLocks noChangeAspect="1" noChangeArrowheads="1"/>
          </p:cNvPicPr>
          <p:nvPr/>
        </p:nvPicPr>
        <p:blipFill>
          <a:blip r:embed="rId2" cstate="print"/>
          <a:srcRect/>
          <a:stretch>
            <a:fillRect/>
          </a:stretch>
        </p:blipFill>
        <p:spPr bwMode="auto">
          <a:xfrm>
            <a:off x="5580112" y="1196752"/>
            <a:ext cx="3347864" cy="2232248"/>
          </a:xfrm>
          <a:prstGeom prst="rect">
            <a:avLst/>
          </a:prstGeom>
          <a:ln>
            <a:noFill/>
          </a:ln>
          <a:effectLst>
            <a:softEdge rad="112500"/>
          </a:effectLst>
        </p:spPr>
      </p:pic>
      <p:pic>
        <p:nvPicPr>
          <p:cNvPr id="9220" name="Picture 4" descr="Картинки по запросу легкие у новорожденного"/>
          <p:cNvPicPr>
            <a:picLocks noChangeAspect="1" noChangeArrowheads="1"/>
          </p:cNvPicPr>
          <p:nvPr/>
        </p:nvPicPr>
        <p:blipFill>
          <a:blip r:embed="rId3" cstate="print"/>
          <a:srcRect/>
          <a:stretch>
            <a:fillRect/>
          </a:stretch>
        </p:blipFill>
        <p:spPr bwMode="auto">
          <a:xfrm>
            <a:off x="5940152" y="3573016"/>
            <a:ext cx="3019425" cy="32849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79512" y="620688"/>
            <a:ext cx="8604448"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kk-KZ" sz="2000" dirty="0" smtClean="0">
                <a:latin typeface="Times New Roman" pitchFamily="18" charset="0"/>
                <a:cs typeface="Times New Roman" pitchFamily="18" charset="0"/>
              </a:rPr>
              <a:t>Ұрық анасының жатырында оттегімен плацента арқылы қамтамасыз етіледі, оның жүйке жүйесіндегі тыныс орталығы 7 айлығында толық  жетілгенімен қызмет атқармайды. Бала туыларда оның анасымен байланысы тоқталады, сондықтан егер әйел ұзақ босанатын болса, ұрықтың қанында көмірқышқыл газы көбейеді де, баланың дем алуы басының жатырдан шығуынан бұрын басталады. Мұндай жағдайда баланың тыныс жолдарына ұрық сұйықтығы кіреді де, бала тұншығады, шетінеп те кетуі мүмкін.</a:t>
            </a:r>
            <a:endParaRPr lang="ru-RU" sz="2000" dirty="0">
              <a:latin typeface="Times New Roman" pitchFamily="18" charset="0"/>
              <a:cs typeface="Times New Roman" pitchFamily="18" charset="0"/>
            </a:endParaRPr>
          </a:p>
        </p:txBody>
      </p:sp>
      <p:pic>
        <p:nvPicPr>
          <p:cNvPr id="46084" name="Picture 4" descr="Картинки по запросу дыхательная система у новорожденных"/>
          <p:cNvPicPr>
            <a:picLocks noChangeAspect="1" noChangeArrowheads="1"/>
          </p:cNvPicPr>
          <p:nvPr/>
        </p:nvPicPr>
        <p:blipFill>
          <a:blip r:embed="rId3" cstate="print"/>
          <a:srcRect b="19398"/>
          <a:stretch>
            <a:fillRect/>
          </a:stretch>
        </p:blipFill>
        <p:spPr bwMode="auto">
          <a:xfrm>
            <a:off x="251520" y="3501008"/>
            <a:ext cx="4536504" cy="2880320"/>
          </a:xfrm>
          <a:prstGeom prst="rect">
            <a:avLst/>
          </a:prstGeom>
          <a:noFill/>
        </p:spPr>
      </p:pic>
      <p:pic>
        <p:nvPicPr>
          <p:cNvPr id="46086" name="Picture 6" descr="Картинки по запросу дыхательная система у новорожденных"/>
          <p:cNvPicPr>
            <a:picLocks noChangeAspect="1" noChangeArrowheads="1"/>
          </p:cNvPicPr>
          <p:nvPr/>
        </p:nvPicPr>
        <p:blipFill>
          <a:blip r:embed="rId4" cstate="print"/>
          <a:srcRect l="2835" t="15536" r="19676"/>
          <a:stretch>
            <a:fillRect/>
          </a:stretch>
        </p:blipFill>
        <p:spPr bwMode="auto">
          <a:xfrm>
            <a:off x="5004048" y="3501008"/>
            <a:ext cx="3888432" cy="30507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51519" y="1558679"/>
          <a:ext cx="8640960" cy="4408041"/>
        </p:xfrm>
        <a:graphic>
          <a:graphicData uri="http://schemas.openxmlformats.org/drawingml/2006/table">
            <a:tbl>
              <a:tblPr firstRow="1" bandRow="1">
                <a:tableStyleId>{5C22544A-7EE6-4342-B048-85BDC9FD1C3A}</a:tableStyleId>
              </a:tblPr>
              <a:tblGrid>
                <a:gridCol w="1656185"/>
                <a:gridCol w="1440160"/>
                <a:gridCol w="1800200"/>
                <a:gridCol w="2304256"/>
                <a:gridCol w="1440159"/>
              </a:tblGrid>
              <a:tr h="1071881">
                <a:tc>
                  <a:txBody>
                    <a:bodyPr/>
                    <a:lstStyle/>
                    <a:p>
                      <a:r>
                        <a:rPr lang="kk-KZ" dirty="0" smtClean="0">
                          <a:latin typeface="Times New Roman" pitchFamily="18" charset="0"/>
                          <a:cs typeface="Times New Roman" pitchFamily="18" charset="0"/>
                        </a:rPr>
                        <a:t>Қуыстар аты</a:t>
                      </a:r>
                      <a:endParaRPr lang="ru-RU" dirty="0">
                        <a:latin typeface="Times New Roman" pitchFamily="18" charset="0"/>
                        <a:cs typeface="Times New Roman" pitchFamily="18" charset="0"/>
                      </a:endParaRPr>
                    </a:p>
                  </a:txBody>
                  <a:tcPr>
                    <a:solidFill>
                      <a:srgbClr val="BB36D6"/>
                    </a:solidFill>
                  </a:tcPr>
                </a:tc>
                <a:tc>
                  <a:txBody>
                    <a:bodyPr/>
                    <a:lstStyle/>
                    <a:p>
                      <a:r>
                        <a:rPr lang="kk-KZ" dirty="0" smtClean="0">
                          <a:latin typeface="Times New Roman" pitchFamily="18" charset="0"/>
                          <a:cs typeface="Times New Roman" pitchFamily="18" charset="0"/>
                        </a:rPr>
                        <a:t>Құрсақ ішіндегі даму мерзімі</a:t>
                      </a:r>
                      <a:endParaRPr lang="ru-RU" dirty="0">
                        <a:latin typeface="Times New Roman" pitchFamily="18" charset="0"/>
                        <a:cs typeface="Times New Roman" pitchFamily="18" charset="0"/>
                      </a:endParaRPr>
                    </a:p>
                  </a:txBody>
                  <a:tcPr>
                    <a:solidFill>
                      <a:srgbClr val="BB36D6"/>
                    </a:solidFill>
                  </a:tcPr>
                </a:tc>
                <a:tc>
                  <a:txBody>
                    <a:bodyPr/>
                    <a:lstStyle/>
                    <a:p>
                      <a:r>
                        <a:rPr lang="kk-KZ" dirty="0" smtClean="0">
                          <a:latin typeface="Times New Roman" pitchFamily="18" charset="0"/>
                          <a:cs typeface="Times New Roman" pitchFamily="18" charset="0"/>
                        </a:rPr>
                        <a:t>Туылған кездегі  мөлшерлері</a:t>
                      </a:r>
                      <a:endParaRPr lang="ru-RU" dirty="0">
                        <a:latin typeface="Times New Roman" pitchFamily="18" charset="0"/>
                        <a:cs typeface="Times New Roman" pitchFamily="18" charset="0"/>
                      </a:endParaRPr>
                    </a:p>
                  </a:txBody>
                  <a:tcPr>
                    <a:solidFill>
                      <a:srgbClr val="BB36D6"/>
                    </a:solidFill>
                  </a:tcPr>
                </a:tc>
                <a:tc>
                  <a:txBody>
                    <a:bodyPr/>
                    <a:lstStyle/>
                    <a:p>
                      <a:r>
                        <a:rPr lang="kk-KZ" dirty="0" smtClean="0">
                          <a:latin typeface="Times New Roman" pitchFamily="18" charset="0"/>
                          <a:cs typeface="Times New Roman" pitchFamily="18" charset="0"/>
                        </a:rPr>
                        <a:t>Барынша тез</a:t>
                      </a:r>
                      <a:r>
                        <a:rPr lang="kk-KZ" baseline="0"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дамитын</a:t>
                      </a:r>
                      <a:r>
                        <a:rPr lang="kk-KZ" baseline="0" dirty="0" smtClean="0">
                          <a:latin typeface="Times New Roman" pitchFamily="18" charset="0"/>
                          <a:cs typeface="Times New Roman" pitchFamily="18" charset="0"/>
                        </a:rPr>
                        <a:t> кезеңі</a:t>
                      </a:r>
                      <a:endParaRPr lang="ru-RU" dirty="0">
                        <a:latin typeface="Times New Roman" pitchFamily="18" charset="0"/>
                        <a:cs typeface="Times New Roman" pitchFamily="18" charset="0"/>
                      </a:endParaRPr>
                    </a:p>
                  </a:txBody>
                  <a:tcPr>
                    <a:solidFill>
                      <a:srgbClr val="BB36D6"/>
                    </a:solidFill>
                  </a:tcPr>
                </a:tc>
                <a:tc>
                  <a:txBody>
                    <a:bodyPr/>
                    <a:lstStyle/>
                    <a:p>
                      <a:r>
                        <a:rPr lang="kk-KZ" dirty="0" smtClean="0">
                          <a:latin typeface="Times New Roman" pitchFamily="18" charset="0"/>
                          <a:cs typeface="Times New Roman" pitchFamily="18" charset="0"/>
                        </a:rPr>
                        <a:t>Рентгенмен  зерттегенде</a:t>
                      </a:r>
                      <a:r>
                        <a:rPr lang="kk-KZ" baseline="0" dirty="0" smtClean="0">
                          <a:latin typeface="Times New Roman" pitchFamily="18" charset="0"/>
                          <a:cs typeface="Times New Roman" pitchFamily="18" charset="0"/>
                        </a:rPr>
                        <a:t>  анықталатын мерзімі</a:t>
                      </a:r>
                      <a:endParaRPr lang="ru-RU" dirty="0">
                        <a:latin typeface="Times New Roman" pitchFamily="18" charset="0"/>
                        <a:cs typeface="Times New Roman" pitchFamily="18" charset="0"/>
                      </a:endParaRPr>
                    </a:p>
                  </a:txBody>
                  <a:tcPr>
                    <a:solidFill>
                      <a:srgbClr val="BB36D6"/>
                    </a:solidFill>
                  </a:tcPr>
                </a:tc>
              </a:tr>
              <a:tr h="567561">
                <a:tc>
                  <a:txBody>
                    <a:bodyPr/>
                    <a:lstStyle/>
                    <a:p>
                      <a:r>
                        <a:rPr lang="kk-KZ" sz="1600" dirty="0" smtClean="0">
                          <a:latin typeface="Times New Roman" pitchFamily="18" charset="0"/>
                          <a:cs typeface="Times New Roman" pitchFamily="18" charset="0"/>
                        </a:rPr>
                        <a:t>Этмоидальды</a:t>
                      </a:r>
                      <a:endParaRPr lang="ru-RU" sz="16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dirty="0" smtClean="0">
                          <a:latin typeface="Times New Roman" pitchFamily="18" charset="0"/>
                          <a:cs typeface="Times New Roman" pitchFamily="18" charset="0"/>
                        </a:rPr>
                        <a:t>V-VI</a:t>
                      </a:r>
                      <a:r>
                        <a:rPr lang="en-US" baseline="0" dirty="0" smtClean="0">
                          <a:latin typeface="Times New Roman" pitchFamily="18" charset="0"/>
                          <a:cs typeface="Times New Roman" pitchFamily="18" charset="0"/>
                        </a:rPr>
                        <a:t> </a:t>
                      </a:r>
                      <a:r>
                        <a:rPr lang="kk-KZ" baseline="0" dirty="0" smtClean="0">
                          <a:latin typeface="Times New Roman" pitchFamily="18" charset="0"/>
                          <a:cs typeface="Times New Roman" pitchFamily="18" charset="0"/>
                        </a:rPr>
                        <a:t> ай</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5х2х3мм</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7-12 жылға таман</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3 айда</a:t>
                      </a:r>
                      <a:endParaRPr lang="ru-RU" dirty="0">
                        <a:latin typeface="Times New Roman" pitchFamily="18" charset="0"/>
                        <a:cs typeface="Times New Roman" pitchFamily="18" charset="0"/>
                      </a:endParaRPr>
                    </a:p>
                  </a:txBody>
                  <a:tcPr>
                    <a:solidFill>
                      <a:schemeClr val="accent6">
                        <a:lumMod val="60000"/>
                        <a:lumOff val="40000"/>
                      </a:schemeClr>
                    </a:solidFill>
                  </a:tcPr>
                </a:tc>
              </a:tr>
              <a:tr h="742071">
                <a:tc>
                  <a:txBody>
                    <a:bodyPr/>
                    <a:lstStyle/>
                    <a:p>
                      <a:r>
                        <a:rPr lang="kk-KZ" sz="1600" dirty="0" smtClean="0">
                          <a:latin typeface="Times New Roman" pitchFamily="18" charset="0"/>
                          <a:cs typeface="Times New Roman" pitchFamily="18" charset="0"/>
                        </a:rPr>
                        <a:t>Жоғары жақ</a:t>
                      </a:r>
                      <a:r>
                        <a:rPr lang="kk-KZ" sz="1600" baseline="0" dirty="0" smtClean="0">
                          <a:latin typeface="Times New Roman" pitchFamily="18" charset="0"/>
                          <a:cs typeface="Times New Roman" pitchFamily="18" charset="0"/>
                        </a:rPr>
                        <a:t> (гайморов) қуысы</a:t>
                      </a:r>
                      <a:endParaRPr lang="ru-RU" sz="16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dirty="0" smtClean="0">
                          <a:latin typeface="Times New Roman" pitchFamily="18" charset="0"/>
                          <a:cs typeface="Times New Roman" pitchFamily="18" charset="0"/>
                        </a:rPr>
                        <a:t>I-II</a:t>
                      </a:r>
                      <a:r>
                        <a:rPr lang="kk-KZ" dirty="0" smtClean="0">
                          <a:latin typeface="Times New Roman" pitchFamily="18" charset="0"/>
                          <a:cs typeface="Times New Roman" pitchFamily="18" charset="0"/>
                        </a:rPr>
                        <a:t> ай </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8х4х6 мм</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2-7 жас аралығында</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3 айдан бастап</a:t>
                      </a:r>
                      <a:endParaRPr lang="ru-RU" dirty="0">
                        <a:latin typeface="Times New Roman" pitchFamily="18" charset="0"/>
                        <a:cs typeface="Times New Roman" pitchFamily="18" charset="0"/>
                      </a:endParaRPr>
                    </a:p>
                  </a:txBody>
                  <a:tcPr>
                    <a:solidFill>
                      <a:schemeClr val="accent6">
                        <a:lumMod val="60000"/>
                        <a:lumOff val="40000"/>
                      </a:schemeClr>
                    </a:solidFill>
                  </a:tcPr>
                </a:tc>
              </a:tr>
              <a:tr h="824524">
                <a:tc>
                  <a:txBody>
                    <a:bodyPr/>
                    <a:lstStyle/>
                    <a:p>
                      <a:r>
                        <a:rPr lang="kk-KZ" sz="1600" dirty="0" smtClean="0">
                          <a:latin typeface="Times New Roman" pitchFamily="18" charset="0"/>
                          <a:cs typeface="Times New Roman" pitchFamily="18" charset="0"/>
                        </a:rPr>
                        <a:t>Маңдай </a:t>
                      </a:r>
                      <a:endParaRPr lang="ru-RU" sz="16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Жоқ</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0 </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7 жасқа дейін баяу,</a:t>
                      </a:r>
                      <a:r>
                        <a:rPr lang="kk-KZ" baseline="0" dirty="0" smtClean="0">
                          <a:latin typeface="Times New Roman" pitchFamily="18" charset="0"/>
                          <a:cs typeface="Times New Roman" pitchFamily="18" charset="0"/>
                        </a:rPr>
                        <a:t> 15-20 жаста толық өсіп жетіледі. </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endParaRPr lang="ru-RU" dirty="0">
                        <a:latin typeface="Times New Roman" pitchFamily="18" charset="0"/>
                        <a:cs typeface="Times New Roman" pitchFamily="18" charset="0"/>
                      </a:endParaRPr>
                    </a:p>
                  </a:txBody>
                  <a:tcPr>
                    <a:solidFill>
                      <a:schemeClr val="accent6">
                        <a:lumMod val="60000"/>
                        <a:lumOff val="40000"/>
                      </a:schemeClr>
                    </a:solidFill>
                  </a:tcPr>
                </a:tc>
              </a:tr>
              <a:tr h="824524">
                <a:tc>
                  <a:txBody>
                    <a:bodyPr/>
                    <a:lstStyle/>
                    <a:p>
                      <a:r>
                        <a:rPr lang="kk-KZ" sz="1600" dirty="0" smtClean="0">
                          <a:latin typeface="Times New Roman" pitchFamily="18" charset="0"/>
                          <a:cs typeface="Times New Roman" pitchFamily="18" charset="0"/>
                        </a:rPr>
                        <a:t>Сфеноидальды</a:t>
                      </a:r>
                      <a:endParaRPr lang="ru-RU" sz="1600"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en-US" dirty="0" smtClean="0">
                          <a:latin typeface="Times New Roman" pitchFamily="18" charset="0"/>
                          <a:cs typeface="Times New Roman" pitchFamily="18" charset="0"/>
                        </a:rPr>
                        <a:t>III</a:t>
                      </a:r>
                      <a:r>
                        <a:rPr lang="kk-KZ" dirty="0" smtClean="0">
                          <a:latin typeface="Times New Roman" pitchFamily="18" charset="0"/>
                          <a:cs typeface="Times New Roman" pitchFamily="18" charset="0"/>
                        </a:rPr>
                        <a:t> ай</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12мм</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7 жасқа дейін баяу,</a:t>
                      </a:r>
                      <a:r>
                        <a:rPr lang="kk-KZ" baseline="0" dirty="0" smtClean="0">
                          <a:latin typeface="Times New Roman" pitchFamily="18" charset="0"/>
                          <a:cs typeface="Times New Roman" pitchFamily="18" charset="0"/>
                        </a:rPr>
                        <a:t> 15 жаста толық өсіп жетіледі.</a:t>
                      </a:r>
                      <a:endParaRPr lang="ru-RU" dirty="0">
                        <a:latin typeface="Times New Roman" pitchFamily="18" charset="0"/>
                        <a:cs typeface="Times New Roman" pitchFamily="18" charset="0"/>
                      </a:endParaRPr>
                    </a:p>
                  </a:txBody>
                  <a:tcPr>
                    <a:solidFill>
                      <a:schemeClr val="accent6">
                        <a:lumMod val="60000"/>
                        <a:lumOff val="40000"/>
                      </a:schemeClr>
                    </a:solidFill>
                  </a:tcPr>
                </a:tc>
                <a:tc>
                  <a:txBody>
                    <a:bodyPr/>
                    <a:lstStyle/>
                    <a:p>
                      <a:r>
                        <a:rPr lang="kk-KZ" dirty="0" smtClean="0">
                          <a:latin typeface="Times New Roman" pitchFamily="18" charset="0"/>
                          <a:cs typeface="Times New Roman" pitchFamily="18" charset="0"/>
                        </a:rPr>
                        <a:t>6 жас</a:t>
                      </a:r>
                      <a:endParaRPr lang="ru-RU" dirty="0">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sp>
        <p:nvSpPr>
          <p:cNvPr id="5" name="Прямоугольник 4"/>
          <p:cNvSpPr/>
          <p:nvPr/>
        </p:nvSpPr>
        <p:spPr>
          <a:xfrm>
            <a:off x="1115616" y="6021288"/>
            <a:ext cx="7488832" cy="646331"/>
          </a:xfrm>
          <a:prstGeom prst="rect">
            <a:avLst/>
          </a:prstGeom>
        </p:spPr>
        <p:txBody>
          <a:bodyPr wrap="square">
            <a:spAutoFit/>
          </a:bodyPr>
          <a:lstStyle/>
          <a:p>
            <a:pPr algn="ctr"/>
            <a:r>
              <a:rPr lang="kk-KZ" b="1" dirty="0" smtClean="0">
                <a:latin typeface="Times New Roman" pitchFamily="18" charset="0"/>
                <a:cs typeface="Times New Roman" pitchFamily="18" charset="0"/>
              </a:rPr>
              <a:t>Мұрынның қосымша қуыстарының (синустарының) даму мерзімдері</a:t>
            </a:r>
          </a:p>
          <a:p>
            <a:pPr algn="ctr"/>
            <a:r>
              <a:rPr lang="kk-KZ" b="1" dirty="0" smtClean="0">
                <a:latin typeface="Times New Roman" pitchFamily="18" charset="0"/>
                <a:cs typeface="Times New Roman" pitchFamily="18" charset="0"/>
              </a:rPr>
              <a:t>(А.В.Мазурин,1985ж.)</a:t>
            </a:r>
            <a:endParaRPr lang="ru-RU" b="1" dirty="0">
              <a:latin typeface="Times New Roman" pitchFamily="18" charset="0"/>
              <a:cs typeface="Times New Roman" pitchFamily="18" charset="0"/>
            </a:endParaRPr>
          </a:p>
        </p:txBody>
      </p:sp>
      <p:sp>
        <p:nvSpPr>
          <p:cNvPr id="6" name="Прямоугольник 5"/>
          <p:cNvSpPr/>
          <p:nvPr/>
        </p:nvSpPr>
        <p:spPr>
          <a:xfrm>
            <a:off x="395536" y="260648"/>
            <a:ext cx="842493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Тыныс мүшелерінің анатомиялық ерекшеліктері</a:t>
            </a:r>
            <a:endParaRPr lang="ru-RU"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3" y="404664"/>
          <a:ext cx="8723779" cy="4392488"/>
        </p:xfrm>
        <a:graphic>
          <a:graphicData uri="http://schemas.openxmlformats.org/drawingml/2006/table">
            <a:tbl>
              <a:tblPr firstRow="1" bandRow="1">
                <a:tableStyleId>{5C22544A-7EE6-4342-B048-85BDC9FD1C3A}</a:tableStyleId>
              </a:tblPr>
              <a:tblGrid>
                <a:gridCol w="1008111"/>
                <a:gridCol w="1033062"/>
                <a:gridCol w="1127178"/>
                <a:gridCol w="982031"/>
                <a:gridCol w="1034193"/>
                <a:gridCol w="1347174"/>
                <a:gridCol w="1171445"/>
                <a:gridCol w="1020585"/>
              </a:tblGrid>
              <a:tr h="1519731">
                <a:tc rowSpan="2">
                  <a:txBody>
                    <a:bodyPr/>
                    <a:lstStyle/>
                    <a:p>
                      <a:pPr lvl="0" algn="ctr">
                        <a:lnSpc>
                          <a:spcPct val="300000"/>
                        </a:lnSpc>
                      </a:pPr>
                      <a:r>
                        <a:rPr lang="kk-KZ" dirty="0" smtClean="0">
                          <a:solidFill>
                            <a:schemeClr val="tx1"/>
                          </a:solidFill>
                          <a:latin typeface="Times New Roman" pitchFamily="18" charset="0"/>
                          <a:cs typeface="Times New Roman" pitchFamily="18" charset="0"/>
                        </a:rPr>
                        <a:t>Жасы </a:t>
                      </a:r>
                      <a:endParaRPr lang="ru-RU" dirty="0">
                        <a:solidFill>
                          <a:schemeClr val="tx1"/>
                        </a:solidFill>
                        <a:latin typeface="Times New Roman" pitchFamily="18" charset="0"/>
                        <a:cs typeface="Times New Roman" pitchFamily="18" charset="0"/>
                      </a:endParaRPr>
                    </a:p>
                  </a:txBody>
                  <a:tcPr>
                    <a:solidFill>
                      <a:srgbClr val="92D050"/>
                    </a:solidFill>
                  </a:tcPr>
                </a:tc>
                <a:tc rowSpan="2">
                  <a:txBody>
                    <a:bodyPr/>
                    <a:lstStyle/>
                    <a:p>
                      <a:pPr algn="ctr">
                        <a:lnSpc>
                          <a:spcPct val="100000"/>
                        </a:lnSpc>
                      </a:pPr>
                      <a:r>
                        <a:rPr lang="kk-KZ" dirty="0" smtClean="0">
                          <a:solidFill>
                            <a:schemeClr val="tx1"/>
                          </a:solidFill>
                          <a:latin typeface="Times New Roman" pitchFamily="18" charset="0"/>
                          <a:cs typeface="Times New Roman" pitchFamily="18" charset="0"/>
                        </a:rPr>
                        <a:t>Ұзындығы, см</a:t>
                      </a:r>
                      <a:endParaRPr lang="ru-RU" dirty="0">
                        <a:solidFill>
                          <a:schemeClr val="tx1"/>
                        </a:solidFill>
                        <a:latin typeface="Times New Roman" pitchFamily="18" charset="0"/>
                        <a:cs typeface="Times New Roman" pitchFamily="18" charset="0"/>
                      </a:endParaRPr>
                    </a:p>
                  </a:txBody>
                  <a:tcPr>
                    <a:solidFill>
                      <a:srgbClr val="92D050"/>
                    </a:solidFill>
                  </a:tcPr>
                </a:tc>
                <a:tc gridSpan="2">
                  <a:txBody>
                    <a:bodyPr/>
                    <a:lstStyle/>
                    <a:p>
                      <a:r>
                        <a:rPr lang="kk-KZ" dirty="0" smtClean="0">
                          <a:solidFill>
                            <a:schemeClr val="tx1"/>
                          </a:solidFill>
                          <a:latin typeface="Times New Roman" pitchFamily="18" charset="0"/>
                          <a:cs typeface="Times New Roman" pitchFamily="18" charset="0"/>
                        </a:rPr>
                        <a:t>Саңылауының диаметрі</a:t>
                      </a:r>
                      <a:r>
                        <a:rPr lang="kk-KZ" baseline="0" dirty="0" smtClean="0">
                          <a:solidFill>
                            <a:schemeClr val="tx1"/>
                          </a:solidFill>
                          <a:latin typeface="Times New Roman" pitchFamily="18" charset="0"/>
                          <a:cs typeface="Times New Roman" pitchFamily="18" charset="0"/>
                        </a:rPr>
                        <a:t>, мм</a:t>
                      </a:r>
                      <a:endParaRPr lang="ru-RU" dirty="0">
                        <a:solidFill>
                          <a:schemeClr val="tx1"/>
                        </a:solidFill>
                        <a:latin typeface="Times New Roman" pitchFamily="18" charset="0"/>
                        <a:cs typeface="Times New Roman" pitchFamily="18" charset="0"/>
                      </a:endParaRPr>
                    </a:p>
                  </a:txBody>
                  <a:tcPr>
                    <a:solidFill>
                      <a:srgbClr val="92D050"/>
                    </a:solidFill>
                  </a:tcPr>
                </a:tc>
                <a:tc hMerge="1">
                  <a:txBody>
                    <a:bodyPr/>
                    <a:lstStyle/>
                    <a:p>
                      <a:endParaRPr lang="ru-RU"/>
                    </a:p>
                  </a:txBody>
                  <a:tcPr/>
                </a:tc>
                <a:tc rowSpan="2">
                  <a:txBody>
                    <a:bodyPr/>
                    <a:lstStyle/>
                    <a:p>
                      <a:pPr algn="ctr">
                        <a:lnSpc>
                          <a:spcPct val="300000"/>
                        </a:lnSpc>
                      </a:pPr>
                      <a:r>
                        <a:rPr lang="kk-KZ" dirty="0" smtClean="0">
                          <a:solidFill>
                            <a:schemeClr val="tx1"/>
                          </a:solidFill>
                          <a:latin typeface="Times New Roman" pitchFamily="18" charset="0"/>
                          <a:cs typeface="Times New Roman" pitchFamily="18" charset="0"/>
                        </a:rPr>
                        <a:t>Жасы</a:t>
                      </a:r>
                      <a:endParaRPr lang="ru-RU" dirty="0">
                        <a:solidFill>
                          <a:schemeClr val="tx1"/>
                        </a:solidFill>
                        <a:latin typeface="Times New Roman" pitchFamily="18" charset="0"/>
                        <a:cs typeface="Times New Roman" pitchFamily="18" charset="0"/>
                      </a:endParaRPr>
                    </a:p>
                  </a:txBody>
                  <a:tcPr>
                    <a:solidFill>
                      <a:srgbClr val="92D050"/>
                    </a:solidFill>
                  </a:tcPr>
                </a:tc>
                <a:tc rowSpan="2">
                  <a:txBody>
                    <a:bodyPr/>
                    <a:lstStyle/>
                    <a:p>
                      <a:r>
                        <a:rPr lang="kk-KZ" dirty="0" smtClean="0">
                          <a:solidFill>
                            <a:schemeClr val="tx1"/>
                          </a:solidFill>
                          <a:latin typeface="Times New Roman" pitchFamily="18" charset="0"/>
                          <a:cs typeface="Times New Roman" pitchFamily="18" charset="0"/>
                        </a:rPr>
                        <a:t>Ұзындығы, см</a:t>
                      </a:r>
                      <a:endParaRPr lang="ru-RU" dirty="0">
                        <a:solidFill>
                          <a:schemeClr val="tx1"/>
                        </a:solidFill>
                        <a:latin typeface="Times New Roman" pitchFamily="18" charset="0"/>
                        <a:cs typeface="Times New Roman" pitchFamily="18" charset="0"/>
                      </a:endParaRPr>
                    </a:p>
                  </a:txBody>
                  <a:tcPr>
                    <a:solidFill>
                      <a:srgbClr val="92D05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Саңылауының диаметрі</a:t>
                      </a:r>
                      <a:r>
                        <a:rPr lang="kk-KZ" baseline="0" dirty="0" smtClean="0">
                          <a:solidFill>
                            <a:schemeClr val="tx1"/>
                          </a:solidFill>
                          <a:latin typeface="Times New Roman" pitchFamily="18" charset="0"/>
                          <a:cs typeface="Times New Roman" pitchFamily="18" charset="0"/>
                        </a:rPr>
                        <a:t>, мм</a:t>
                      </a:r>
                      <a:endParaRPr lang="ru-RU"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txBody>
                  <a:tcPr>
                    <a:solidFill>
                      <a:srgbClr val="92D050"/>
                    </a:solidFill>
                  </a:tcPr>
                </a:tc>
                <a:tc hMerge="1">
                  <a:txBody>
                    <a:bodyPr/>
                    <a:lstStyle/>
                    <a:p>
                      <a:endParaRPr lang="ru-RU"/>
                    </a:p>
                  </a:txBody>
                  <a:tcPr/>
                </a:tc>
              </a:tr>
              <a:tr h="1063984">
                <a:tc vMerge="1">
                  <a:txBody>
                    <a:bodyPr/>
                    <a:lstStyle/>
                    <a:p>
                      <a:endParaRPr lang="ru-RU"/>
                    </a:p>
                  </a:txBody>
                  <a:tcPr/>
                </a:tc>
                <a:tc vMerge="1">
                  <a:txBody>
                    <a:bodyPr/>
                    <a:lstStyle/>
                    <a:p>
                      <a:endParaRPr lang="ru-RU"/>
                    </a:p>
                  </a:txBody>
                  <a:tcPr/>
                </a:tc>
                <a:tc>
                  <a:txBody>
                    <a:bodyPr/>
                    <a:lstStyle/>
                    <a:p>
                      <a:r>
                        <a:rPr lang="kk-KZ" dirty="0" smtClean="0">
                          <a:solidFill>
                            <a:schemeClr val="tx1"/>
                          </a:solidFill>
                          <a:latin typeface="Times New Roman" pitchFamily="18" charset="0"/>
                          <a:cs typeface="Times New Roman" pitchFamily="18" charset="0"/>
                        </a:rPr>
                        <a:t>Алдыңғы артқы</a:t>
                      </a:r>
                      <a:endParaRPr lang="ru-RU" dirty="0">
                        <a:solidFill>
                          <a:schemeClr val="tx1"/>
                        </a:solidFill>
                        <a:latin typeface="Times New Roman" pitchFamily="18" charset="0"/>
                        <a:cs typeface="Times New Roman" pitchFamily="18" charset="0"/>
                      </a:endParaRPr>
                    </a:p>
                  </a:txBody>
                  <a:tcPr>
                    <a:solidFill>
                      <a:srgbClr val="92D050"/>
                    </a:solidFill>
                  </a:tcPr>
                </a:tc>
                <a:tc>
                  <a:txBody>
                    <a:bodyPr/>
                    <a:lstStyle/>
                    <a:p>
                      <a:r>
                        <a:rPr lang="kk-KZ" dirty="0" smtClean="0">
                          <a:solidFill>
                            <a:schemeClr val="tx1"/>
                          </a:solidFill>
                          <a:latin typeface="Times New Roman" pitchFamily="18" charset="0"/>
                          <a:cs typeface="Times New Roman" pitchFamily="18" charset="0"/>
                        </a:rPr>
                        <a:t>көлденең</a:t>
                      </a:r>
                      <a:endParaRPr lang="ru-RU" dirty="0">
                        <a:solidFill>
                          <a:schemeClr val="tx1"/>
                        </a:solidFill>
                        <a:latin typeface="Times New Roman" pitchFamily="18" charset="0"/>
                        <a:cs typeface="Times New Roman" pitchFamily="18" charset="0"/>
                      </a:endParaRPr>
                    </a:p>
                  </a:txBody>
                  <a:tcPr>
                    <a:solidFill>
                      <a:srgbClr val="92D050"/>
                    </a:solidFill>
                  </a:tcPr>
                </a:tc>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Алдыңғы артқы</a:t>
                      </a:r>
                      <a:endParaRPr lang="ru-RU"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көлденең</a:t>
                      </a:r>
                      <a:endParaRPr lang="ru-RU"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a:txBody>
                  <a:tcPr>
                    <a:solidFill>
                      <a:srgbClr val="92D050"/>
                    </a:solidFill>
                  </a:tcPr>
                </a:tc>
              </a:tr>
              <a:tr h="1808773">
                <a:tc>
                  <a:txBody>
                    <a:bodyPr/>
                    <a:lstStyle/>
                    <a:p>
                      <a:r>
                        <a:rPr lang="kk-KZ" sz="1600" dirty="0" smtClean="0">
                          <a:latin typeface="Times New Roman" pitchFamily="18" charset="0"/>
                          <a:cs typeface="Times New Roman" pitchFamily="18" charset="0"/>
                        </a:rPr>
                        <a:t>0-1ай </a:t>
                      </a:r>
                    </a:p>
                    <a:p>
                      <a:r>
                        <a:rPr lang="kk-KZ" sz="1600" dirty="0" smtClean="0">
                          <a:latin typeface="Times New Roman" pitchFamily="18" charset="0"/>
                          <a:cs typeface="Times New Roman" pitchFamily="18" charset="0"/>
                        </a:rPr>
                        <a:t>1-3</a:t>
                      </a:r>
                      <a:r>
                        <a:rPr lang="kk-KZ" sz="1600" baseline="0" dirty="0" smtClean="0">
                          <a:latin typeface="Times New Roman" pitchFamily="18" charset="0"/>
                          <a:cs typeface="Times New Roman" pitchFamily="18" charset="0"/>
                        </a:rPr>
                        <a:t> ай </a:t>
                      </a:r>
                    </a:p>
                    <a:p>
                      <a:r>
                        <a:rPr lang="kk-KZ" sz="1600" baseline="0" dirty="0" smtClean="0">
                          <a:latin typeface="Times New Roman" pitchFamily="18" charset="0"/>
                          <a:cs typeface="Times New Roman" pitchFamily="18" charset="0"/>
                        </a:rPr>
                        <a:t>3-6 ай</a:t>
                      </a:r>
                    </a:p>
                    <a:p>
                      <a:r>
                        <a:rPr lang="kk-KZ" sz="1600" dirty="0" smtClean="0">
                          <a:latin typeface="Times New Roman" pitchFamily="18" charset="0"/>
                          <a:cs typeface="Times New Roman" pitchFamily="18" charset="0"/>
                        </a:rPr>
                        <a:t>6-12 ай</a:t>
                      </a:r>
                    </a:p>
                    <a:p>
                      <a:r>
                        <a:rPr lang="kk-KZ" sz="1600" dirty="0" smtClean="0">
                          <a:latin typeface="Times New Roman" pitchFamily="18" charset="0"/>
                          <a:cs typeface="Times New Roman" pitchFamily="18" charset="0"/>
                        </a:rPr>
                        <a:t>1-2 жас</a:t>
                      </a:r>
                    </a:p>
                    <a:p>
                      <a:r>
                        <a:rPr lang="kk-KZ" sz="1600" dirty="0" smtClean="0">
                          <a:latin typeface="Times New Roman" pitchFamily="18" charset="0"/>
                          <a:cs typeface="Times New Roman" pitchFamily="18" charset="0"/>
                        </a:rPr>
                        <a:t>2-3 жас</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4</a:t>
                      </a:r>
                    </a:p>
                    <a:p>
                      <a:r>
                        <a:rPr lang="kk-KZ" sz="1600" dirty="0" smtClean="0">
                          <a:latin typeface="Times New Roman" pitchFamily="18" charset="0"/>
                          <a:cs typeface="Times New Roman" pitchFamily="18" charset="0"/>
                        </a:rPr>
                        <a:t>3,8</a:t>
                      </a:r>
                    </a:p>
                    <a:p>
                      <a:r>
                        <a:rPr lang="kk-KZ" sz="1600" dirty="0" smtClean="0">
                          <a:latin typeface="Times New Roman" pitchFamily="18" charset="0"/>
                          <a:cs typeface="Times New Roman" pitchFamily="18" charset="0"/>
                        </a:rPr>
                        <a:t>4,2</a:t>
                      </a:r>
                    </a:p>
                    <a:p>
                      <a:r>
                        <a:rPr lang="kk-KZ" sz="1600" dirty="0" smtClean="0">
                          <a:latin typeface="Times New Roman" pitchFamily="18" charset="0"/>
                          <a:cs typeface="Times New Roman" pitchFamily="18" charset="0"/>
                        </a:rPr>
                        <a:t>4,3</a:t>
                      </a:r>
                    </a:p>
                    <a:p>
                      <a:r>
                        <a:rPr lang="kk-KZ" sz="1600" dirty="0" smtClean="0">
                          <a:latin typeface="Times New Roman" pitchFamily="18" charset="0"/>
                          <a:cs typeface="Times New Roman" pitchFamily="18" charset="0"/>
                        </a:rPr>
                        <a:t>4,5</a:t>
                      </a:r>
                    </a:p>
                    <a:p>
                      <a:r>
                        <a:rPr lang="kk-KZ" sz="1600" dirty="0" smtClean="0">
                          <a:latin typeface="Times New Roman" pitchFamily="18" charset="0"/>
                          <a:cs typeface="Times New Roman" pitchFamily="18" charset="0"/>
                        </a:rPr>
                        <a:t>5,0</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3,6</a:t>
                      </a:r>
                    </a:p>
                    <a:p>
                      <a:r>
                        <a:rPr lang="kk-KZ" sz="1600" dirty="0" smtClean="0">
                          <a:latin typeface="Times New Roman" pitchFamily="18" charset="0"/>
                          <a:cs typeface="Times New Roman" pitchFamily="18" charset="0"/>
                        </a:rPr>
                        <a:t>4,6</a:t>
                      </a:r>
                    </a:p>
                    <a:p>
                      <a:r>
                        <a:rPr lang="kk-KZ" sz="1600" dirty="0" smtClean="0">
                          <a:latin typeface="Times New Roman" pitchFamily="18" charset="0"/>
                          <a:cs typeface="Times New Roman" pitchFamily="18" charset="0"/>
                        </a:rPr>
                        <a:t>5,0</a:t>
                      </a:r>
                    </a:p>
                    <a:p>
                      <a:r>
                        <a:rPr lang="kk-KZ" sz="1600" dirty="0" smtClean="0">
                          <a:latin typeface="Times New Roman" pitchFamily="18" charset="0"/>
                          <a:cs typeface="Times New Roman" pitchFamily="18" charset="0"/>
                        </a:rPr>
                        <a:t>5,6</a:t>
                      </a:r>
                    </a:p>
                    <a:p>
                      <a:r>
                        <a:rPr lang="kk-KZ" sz="1600" dirty="0" smtClean="0">
                          <a:latin typeface="Times New Roman" pitchFamily="18" charset="0"/>
                          <a:cs typeface="Times New Roman" pitchFamily="18" charset="0"/>
                        </a:rPr>
                        <a:t>6,5</a:t>
                      </a:r>
                    </a:p>
                    <a:p>
                      <a:r>
                        <a:rPr lang="kk-KZ" sz="1600" dirty="0" smtClean="0">
                          <a:latin typeface="Times New Roman" pitchFamily="18" charset="0"/>
                          <a:cs typeface="Times New Roman" pitchFamily="18" charset="0"/>
                        </a:rPr>
                        <a:t>7,0</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5,0</a:t>
                      </a:r>
                    </a:p>
                    <a:p>
                      <a:r>
                        <a:rPr lang="kk-KZ" sz="1600" dirty="0" smtClean="0">
                          <a:latin typeface="Times New Roman" pitchFamily="18" charset="0"/>
                          <a:cs typeface="Times New Roman" pitchFamily="18" charset="0"/>
                        </a:rPr>
                        <a:t>6,1</a:t>
                      </a:r>
                    </a:p>
                    <a:p>
                      <a:r>
                        <a:rPr lang="kk-KZ" sz="1600" dirty="0" smtClean="0">
                          <a:latin typeface="Times New Roman" pitchFamily="18" charset="0"/>
                          <a:cs typeface="Times New Roman" pitchFamily="18" charset="0"/>
                        </a:rPr>
                        <a:t>5,8</a:t>
                      </a:r>
                    </a:p>
                    <a:p>
                      <a:r>
                        <a:rPr lang="kk-KZ" sz="1600" dirty="0" smtClean="0">
                          <a:latin typeface="Times New Roman" pitchFamily="18" charset="0"/>
                          <a:cs typeface="Times New Roman" pitchFamily="18" charset="0"/>
                        </a:rPr>
                        <a:t>6,2</a:t>
                      </a:r>
                    </a:p>
                    <a:p>
                      <a:r>
                        <a:rPr lang="kk-KZ" sz="1600" dirty="0" smtClean="0">
                          <a:latin typeface="Times New Roman" pitchFamily="18" charset="0"/>
                          <a:cs typeface="Times New Roman" pitchFamily="18" charset="0"/>
                        </a:rPr>
                        <a:t>7,6</a:t>
                      </a:r>
                    </a:p>
                    <a:p>
                      <a:r>
                        <a:rPr lang="kk-KZ" sz="1600" dirty="0" smtClean="0">
                          <a:latin typeface="Times New Roman" pitchFamily="18" charset="0"/>
                          <a:cs typeface="Times New Roman" pitchFamily="18" charset="0"/>
                        </a:rPr>
                        <a:t>8,8</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3-4 жас</a:t>
                      </a:r>
                    </a:p>
                    <a:p>
                      <a:r>
                        <a:rPr lang="kk-KZ" sz="1600" dirty="0" smtClean="0">
                          <a:latin typeface="Times New Roman" pitchFamily="18" charset="0"/>
                          <a:cs typeface="Times New Roman" pitchFamily="18" charset="0"/>
                        </a:rPr>
                        <a:t>4-6 жас</a:t>
                      </a:r>
                    </a:p>
                    <a:p>
                      <a:r>
                        <a:rPr lang="kk-KZ" sz="1600" dirty="0" smtClean="0">
                          <a:latin typeface="Times New Roman" pitchFamily="18" charset="0"/>
                          <a:cs typeface="Times New Roman" pitchFamily="18" charset="0"/>
                        </a:rPr>
                        <a:t>6-8 жас</a:t>
                      </a:r>
                    </a:p>
                    <a:p>
                      <a:r>
                        <a:rPr lang="kk-KZ" sz="1600" dirty="0" smtClean="0">
                          <a:latin typeface="Times New Roman" pitchFamily="18" charset="0"/>
                          <a:cs typeface="Times New Roman" pitchFamily="18" charset="0"/>
                        </a:rPr>
                        <a:t>8-10 жас</a:t>
                      </a:r>
                    </a:p>
                    <a:p>
                      <a:r>
                        <a:rPr lang="kk-KZ" sz="1600" dirty="0" smtClean="0">
                          <a:latin typeface="Times New Roman" pitchFamily="18" charset="0"/>
                          <a:cs typeface="Times New Roman" pitchFamily="18" charset="0"/>
                        </a:rPr>
                        <a:t>10-12 жас </a:t>
                      </a:r>
                    </a:p>
                    <a:p>
                      <a:r>
                        <a:rPr lang="kk-KZ" sz="1600" dirty="0" smtClean="0">
                          <a:latin typeface="Times New Roman" pitchFamily="18" charset="0"/>
                          <a:cs typeface="Times New Roman" pitchFamily="18" charset="0"/>
                        </a:rPr>
                        <a:t>14-16 жас</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5,3</a:t>
                      </a:r>
                    </a:p>
                    <a:p>
                      <a:r>
                        <a:rPr lang="kk-KZ" sz="1600" dirty="0" smtClean="0">
                          <a:latin typeface="Times New Roman" pitchFamily="18" charset="0"/>
                          <a:cs typeface="Times New Roman" pitchFamily="18" charset="0"/>
                        </a:rPr>
                        <a:t>5,4</a:t>
                      </a:r>
                    </a:p>
                    <a:p>
                      <a:r>
                        <a:rPr lang="kk-KZ" sz="1600" dirty="0" smtClean="0">
                          <a:latin typeface="Times New Roman" pitchFamily="18" charset="0"/>
                          <a:cs typeface="Times New Roman" pitchFamily="18" charset="0"/>
                        </a:rPr>
                        <a:t>5,7</a:t>
                      </a:r>
                    </a:p>
                    <a:p>
                      <a:r>
                        <a:rPr lang="kk-KZ" sz="1600" dirty="0" smtClean="0">
                          <a:latin typeface="Times New Roman" pitchFamily="18" charset="0"/>
                          <a:cs typeface="Times New Roman" pitchFamily="18" charset="0"/>
                        </a:rPr>
                        <a:t>6,3</a:t>
                      </a:r>
                    </a:p>
                    <a:p>
                      <a:r>
                        <a:rPr lang="kk-KZ" sz="1600" dirty="0" smtClean="0">
                          <a:latin typeface="Times New Roman" pitchFamily="18" charset="0"/>
                          <a:cs typeface="Times New Roman" pitchFamily="18" charset="0"/>
                        </a:rPr>
                        <a:t>6,8</a:t>
                      </a:r>
                    </a:p>
                    <a:p>
                      <a:r>
                        <a:rPr lang="kk-KZ" sz="1600" dirty="0" smtClean="0">
                          <a:latin typeface="Times New Roman" pitchFamily="18" charset="0"/>
                          <a:cs typeface="Times New Roman" pitchFamily="18" charset="0"/>
                        </a:rPr>
                        <a:t>7,2</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latin typeface="Times New Roman" pitchFamily="18" charset="0"/>
                          <a:cs typeface="Times New Roman" pitchFamily="18" charset="0"/>
                        </a:rPr>
                        <a:t>8,3</a:t>
                      </a:r>
                    </a:p>
                    <a:p>
                      <a:r>
                        <a:rPr lang="kk-KZ" sz="1600" dirty="0" smtClean="0">
                          <a:latin typeface="Times New Roman" pitchFamily="18" charset="0"/>
                          <a:cs typeface="Times New Roman" pitchFamily="18" charset="0"/>
                        </a:rPr>
                        <a:t>8,0</a:t>
                      </a:r>
                    </a:p>
                    <a:p>
                      <a:r>
                        <a:rPr lang="kk-KZ" sz="1600" dirty="0" smtClean="0">
                          <a:latin typeface="Times New Roman" pitchFamily="18" charset="0"/>
                          <a:cs typeface="Times New Roman" pitchFamily="18" charset="0"/>
                        </a:rPr>
                        <a:t>9,2</a:t>
                      </a:r>
                    </a:p>
                    <a:p>
                      <a:r>
                        <a:rPr lang="kk-KZ" sz="1600" dirty="0" smtClean="0">
                          <a:latin typeface="Times New Roman" pitchFamily="18" charset="0"/>
                          <a:cs typeface="Times New Roman" pitchFamily="18" charset="0"/>
                        </a:rPr>
                        <a:t>9,0</a:t>
                      </a:r>
                    </a:p>
                    <a:p>
                      <a:r>
                        <a:rPr lang="kk-KZ" sz="1600" dirty="0" smtClean="0">
                          <a:latin typeface="Times New Roman" pitchFamily="18" charset="0"/>
                          <a:cs typeface="Times New Roman" pitchFamily="18" charset="0"/>
                        </a:rPr>
                        <a:t>9,8</a:t>
                      </a:r>
                    </a:p>
                    <a:p>
                      <a:r>
                        <a:rPr lang="kk-KZ" sz="1600" dirty="0" smtClean="0">
                          <a:latin typeface="Times New Roman" pitchFamily="18" charset="0"/>
                          <a:cs typeface="Times New Roman" pitchFamily="18" charset="0"/>
                        </a:rPr>
                        <a:t>12,7</a:t>
                      </a:r>
                      <a:endParaRPr lang="ru-RU" sz="1600" dirty="0">
                        <a:latin typeface="Times New Roman" pitchFamily="18" charset="0"/>
                        <a:cs typeface="Times New Roman" pitchFamily="18" charset="0"/>
                      </a:endParaRPr>
                    </a:p>
                  </a:txBody>
                  <a:tcPr>
                    <a:solidFill>
                      <a:srgbClr val="FFC000"/>
                    </a:solidFill>
                  </a:tcPr>
                </a:tc>
                <a:tc>
                  <a:txBody>
                    <a:bodyPr/>
                    <a:lstStyle/>
                    <a:p>
                      <a:r>
                        <a:rPr lang="kk-KZ" sz="1600" dirty="0" smtClean="0"/>
                        <a:t>9,4</a:t>
                      </a:r>
                    </a:p>
                    <a:p>
                      <a:r>
                        <a:rPr lang="kk-KZ" sz="1600" dirty="0" smtClean="0"/>
                        <a:t>9,2</a:t>
                      </a:r>
                    </a:p>
                    <a:p>
                      <a:r>
                        <a:rPr lang="kk-KZ" sz="1600" dirty="0" smtClean="0"/>
                        <a:t>10,0</a:t>
                      </a:r>
                    </a:p>
                    <a:p>
                      <a:r>
                        <a:rPr lang="kk-KZ" sz="1600" dirty="0" smtClean="0"/>
                        <a:t>10,1</a:t>
                      </a:r>
                    </a:p>
                    <a:p>
                      <a:r>
                        <a:rPr lang="kk-KZ" sz="1600" dirty="0" smtClean="0"/>
                        <a:t>11,3</a:t>
                      </a:r>
                    </a:p>
                    <a:p>
                      <a:r>
                        <a:rPr lang="kk-KZ" sz="1600" dirty="0" smtClean="0"/>
                        <a:t>14,0</a:t>
                      </a:r>
                      <a:endParaRPr lang="ru-RU" sz="1600" dirty="0"/>
                    </a:p>
                  </a:txBody>
                  <a:tcPr>
                    <a:solidFill>
                      <a:srgbClr val="FFC000"/>
                    </a:solidFill>
                  </a:tcPr>
                </a:tc>
              </a:tr>
            </a:tbl>
          </a:graphicData>
        </a:graphic>
      </p:graphicFrame>
      <p:sp>
        <p:nvSpPr>
          <p:cNvPr id="5" name="TextBox 4"/>
          <p:cNvSpPr txBox="1"/>
          <p:nvPr/>
        </p:nvSpPr>
        <p:spPr>
          <a:xfrm>
            <a:off x="1187624" y="5013176"/>
            <a:ext cx="7128792" cy="830997"/>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Балалардың жасына байланысты кеңірдектің ұзындығы</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8352928" cy="2677656"/>
          </a:xfrm>
          <a:prstGeom prst="rect">
            <a:avLst/>
          </a:prstGeom>
          <a:noFill/>
        </p:spPr>
        <p:txBody>
          <a:bodyPr wrap="square" rtlCol="0">
            <a:spAutoFit/>
          </a:bodyPr>
          <a:lstStyle/>
          <a:p>
            <a:r>
              <a:rPr lang="kk-KZ" sz="2400" b="1" u="sng" dirty="0" smtClean="0">
                <a:solidFill>
                  <a:srgbClr val="FF0000"/>
                </a:solidFill>
                <a:latin typeface="Times New Roman" pitchFamily="18" charset="0"/>
                <a:cs typeface="Times New Roman" pitchFamily="18" charset="0"/>
              </a:rPr>
              <a:t>М.Струков  балалар өкпесінің жетілуін 4 кезеңге бөлген:</a:t>
            </a:r>
          </a:p>
          <a:p>
            <a:r>
              <a:rPr lang="kk-KZ" sz="2400" dirty="0" smtClean="0">
                <a:latin typeface="Times New Roman" pitchFamily="18" charset="0"/>
                <a:cs typeface="Times New Roman" pitchFamily="18" charset="0"/>
              </a:rPr>
              <a:t>1. І кезең- 0-2 жасқа дейін- өкпенің өте  тез дамуы;</a:t>
            </a:r>
          </a:p>
          <a:p>
            <a:r>
              <a:rPr lang="kk-KZ" sz="2400" dirty="0" smtClean="0">
                <a:latin typeface="Times New Roman" pitchFamily="18" charset="0"/>
                <a:cs typeface="Times New Roman" pitchFamily="18" charset="0"/>
              </a:rPr>
              <a:t>2. ІІ кезең-2-5 жас аралығы- бронхтың серпінді (эластикалық) тканінің етінің, лимфоидты тканьдерінің өте тез дамуы;</a:t>
            </a:r>
          </a:p>
          <a:p>
            <a:r>
              <a:rPr lang="kk-KZ" sz="2400" dirty="0" smtClean="0">
                <a:latin typeface="Times New Roman" pitchFamily="18" charset="0"/>
                <a:cs typeface="Times New Roman" pitchFamily="18" charset="0"/>
              </a:rPr>
              <a:t>3. ІІІ кезең- 6-7 жас –ацинус құрылысының толық жетілуі.</a:t>
            </a:r>
          </a:p>
          <a:p>
            <a:r>
              <a:rPr lang="kk-KZ" sz="2400" dirty="0" smtClean="0">
                <a:latin typeface="Times New Roman" pitchFamily="18" charset="0"/>
                <a:cs typeface="Times New Roman" pitchFamily="18" charset="0"/>
              </a:rPr>
              <a:t>4. І</a:t>
            </a:r>
            <a:r>
              <a:rPr lang="en-US" sz="2400" dirty="0" smtClean="0">
                <a:latin typeface="Times New Roman" pitchFamily="18" charset="0"/>
                <a:cs typeface="Times New Roman" pitchFamily="18" charset="0"/>
              </a:rPr>
              <a:t>V</a:t>
            </a:r>
            <a:r>
              <a:rPr lang="kk-KZ" sz="2400" dirty="0" smtClean="0">
                <a:latin typeface="Times New Roman" pitchFamily="18" charset="0"/>
                <a:cs typeface="Times New Roman" pitchFamily="18" charset="0"/>
              </a:rPr>
              <a:t> кезең- 7-12 жас- өкпенің жетіліп болған тканьдерінің салмақтануы.</a:t>
            </a:r>
            <a:endParaRPr lang="ru-RU" sz="2400" dirty="0">
              <a:latin typeface="Times New Roman" pitchFamily="18" charset="0"/>
              <a:cs typeface="Times New Roman" pitchFamily="18" charset="0"/>
            </a:endParaRPr>
          </a:p>
        </p:txBody>
      </p:sp>
      <p:pic>
        <p:nvPicPr>
          <p:cNvPr id="1028" name="Picture 4" descr="Картинки по запросу lung maturation"/>
          <p:cNvPicPr>
            <a:picLocks noChangeAspect="1" noChangeArrowheads="1"/>
          </p:cNvPicPr>
          <p:nvPr/>
        </p:nvPicPr>
        <p:blipFill>
          <a:blip r:embed="rId2" cstate="print"/>
          <a:srcRect b="13607"/>
          <a:stretch>
            <a:fillRect/>
          </a:stretch>
        </p:blipFill>
        <p:spPr bwMode="auto">
          <a:xfrm>
            <a:off x="971600" y="3068960"/>
            <a:ext cx="7043639" cy="34837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404664"/>
            <a:ext cx="5179688"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kk-KZ" sz="2800" b="1" dirty="0" smtClean="0">
                <a:solidFill>
                  <a:srgbClr val="7030A0"/>
                </a:solidFill>
                <a:latin typeface="Times New Roman" pitchFamily="18" charset="0"/>
                <a:cs typeface="Times New Roman" pitchFamily="18" charset="0"/>
              </a:rPr>
              <a:t>Физиологиялық ерекшеліктер</a:t>
            </a:r>
            <a:endParaRPr lang="ru-RU" sz="2800"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611560" y="1412777"/>
            <a:ext cx="7992888" cy="6001643"/>
          </a:xfrm>
          <a:prstGeom prst="rect">
            <a:avLst/>
          </a:prstGeom>
        </p:spPr>
        <p:txBody>
          <a:bodyPr wrap="square">
            <a:spAutoFit/>
          </a:bodyPr>
          <a:lstStyle/>
          <a:p>
            <a:pPr algn="just">
              <a:buFont typeface="Wingdings" pitchFamily="2" charset="2"/>
              <a:buChar char="Ø"/>
            </a:pPr>
            <a:r>
              <a:rPr lang="kk-KZ" sz="3200" dirty="0" smtClean="0">
                <a:latin typeface="Times New Roman" pitchFamily="18" charset="0"/>
                <a:cs typeface="Times New Roman" pitchFamily="18" charset="0"/>
              </a:rPr>
              <a:t>Үлкен кісілермен салыстырғанда балалардың тыныс алу тереңдігі </a:t>
            </a:r>
            <a:r>
              <a:rPr lang="ru-RU" sz="3200" dirty="0" smtClean="0">
                <a:latin typeface="Times New Roman" pitchFamily="18" charset="0"/>
                <a:cs typeface="Times New Roman" pitchFamily="18" charset="0"/>
              </a:rPr>
              <a:t>8-10</a:t>
            </a:r>
            <a:r>
              <a:rPr lang="kk-KZ" sz="3200" dirty="0" smtClean="0">
                <a:latin typeface="Times New Roman" pitchFamily="18" charset="0"/>
                <a:cs typeface="Times New Roman" pitchFamily="18" charset="0"/>
              </a:rPr>
              <a:t> есе төмен</a:t>
            </a:r>
            <a:endParaRPr lang="en-US" sz="3200" dirty="0" smtClean="0">
              <a:latin typeface="Times New Roman" pitchFamily="18" charset="0"/>
              <a:cs typeface="Times New Roman" pitchFamily="18" charset="0"/>
            </a:endParaRPr>
          </a:p>
          <a:p>
            <a:pPr algn="just" eaLnBrk="0" hangingPunct="0">
              <a:buFont typeface="Wingdings" pitchFamily="2" charset="2"/>
              <a:buChar char="Ø"/>
            </a:pPr>
            <a:r>
              <a:rPr lang="kk-KZ" sz="3200" dirty="0" smtClean="0">
                <a:solidFill>
                  <a:srgbClr val="222222"/>
                </a:solidFill>
                <a:latin typeface="Times New Roman" pitchFamily="18" charset="0"/>
                <a:cs typeface="Times New Roman" pitchFamily="18" charset="0"/>
              </a:rPr>
              <a:t>Тыныс алу жиілігі жасына байланысты:</a:t>
            </a:r>
            <a:endParaRPr lang="ru-RU" sz="3200" dirty="0" smtClean="0">
              <a:latin typeface="Times New Roman" pitchFamily="18" charset="0"/>
              <a:cs typeface="Times New Roman" pitchFamily="18" charset="0"/>
            </a:endParaRPr>
          </a:p>
          <a:p>
            <a:pPr algn="just" eaLnBrk="0" hangingPunct="0"/>
            <a:r>
              <a:rPr lang="ru-RU" sz="3200" dirty="0" err="1" smtClean="0">
                <a:solidFill>
                  <a:srgbClr val="222222"/>
                </a:solidFill>
                <a:latin typeface="Times New Roman" pitchFamily="18" charset="0"/>
                <a:cs typeface="Times New Roman" pitchFamily="18" charset="0"/>
              </a:rPr>
              <a:t>ЖТБ-да</a:t>
            </a:r>
            <a:r>
              <a:rPr lang="ru-RU" sz="3200" dirty="0" smtClean="0">
                <a:solidFill>
                  <a:srgbClr val="222222"/>
                </a:solidFill>
                <a:latin typeface="Times New Roman" pitchFamily="18" charset="0"/>
                <a:cs typeface="Times New Roman" pitchFamily="18" charset="0"/>
              </a:rPr>
              <a:t> </a:t>
            </a:r>
            <a:r>
              <a:rPr lang="ru-RU" sz="3200" dirty="0" err="1" smtClean="0">
                <a:solidFill>
                  <a:srgbClr val="222222"/>
                </a:solidFill>
                <a:latin typeface="Times New Roman" pitchFamily="18" charset="0"/>
                <a:cs typeface="Times New Roman" pitchFamily="18" charset="0"/>
              </a:rPr>
              <a:t>минутына</a:t>
            </a:r>
            <a:r>
              <a:rPr lang="ru-RU" sz="3200" dirty="0" smtClean="0">
                <a:solidFill>
                  <a:srgbClr val="222222"/>
                </a:solidFill>
                <a:latin typeface="Times New Roman" pitchFamily="18" charset="0"/>
                <a:cs typeface="Times New Roman" pitchFamily="18" charset="0"/>
              </a:rPr>
              <a:t>  40-60 </a:t>
            </a:r>
            <a:r>
              <a:rPr lang="ru-RU" sz="3200" dirty="0" err="1" smtClean="0">
                <a:solidFill>
                  <a:srgbClr val="222222"/>
                </a:solidFill>
                <a:latin typeface="Times New Roman" pitchFamily="18" charset="0"/>
                <a:cs typeface="Times New Roman" pitchFamily="18" charset="0"/>
              </a:rPr>
              <a:t>рет</a:t>
            </a:r>
            <a:r>
              <a:rPr lang="ru-RU" sz="3200" dirty="0" smtClean="0">
                <a:solidFill>
                  <a:srgbClr val="222222"/>
                </a:solidFill>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algn="just" eaLnBrk="0" hangingPunct="0"/>
            <a:r>
              <a:rPr lang="ru-RU" sz="3200" dirty="0" smtClean="0">
                <a:solidFill>
                  <a:srgbClr val="222222"/>
                </a:solidFill>
                <a:latin typeface="Times New Roman" pitchFamily="18" charset="0"/>
                <a:cs typeface="Times New Roman" pitchFamily="18" charset="0"/>
              </a:rPr>
              <a:t>1 </a:t>
            </a:r>
            <a:r>
              <a:rPr lang="ru-RU" sz="3200" dirty="0" err="1" smtClean="0">
                <a:solidFill>
                  <a:srgbClr val="222222"/>
                </a:solidFill>
                <a:latin typeface="Times New Roman" pitchFamily="18" charset="0"/>
                <a:cs typeface="Times New Roman" pitchFamily="18" charset="0"/>
              </a:rPr>
              <a:t>жасында</a:t>
            </a:r>
            <a:r>
              <a:rPr lang="ru-RU" sz="3200" dirty="0" smtClean="0">
                <a:solidFill>
                  <a:srgbClr val="222222"/>
                </a:solidFill>
                <a:latin typeface="Times New Roman" pitchFamily="18" charset="0"/>
                <a:cs typeface="Times New Roman" pitchFamily="18" charset="0"/>
              </a:rPr>
              <a:t>                35 </a:t>
            </a:r>
            <a:r>
              <a:rPr lang="ru-RU" sz="3200" dirty="0" err="1" smtClean="0">
                <a:solidFill>
                  <a:srgbClr val="222222"/>
                </a:solidFill>
                <a:latin typeface="Times New Roman" pitchFamily="18" charset="0"/>
                <a:cs typeface="Times New Roman" pitchFamily="18" charset="0"/>
              </a:rPr>
              <a:t>рет</a:t>
            </a:r>
            <a:endParaRPr lang="ru-RU" sz="3200" dirty="0" smtClean="0">
              <a:latin typeface="Times New Roman" pitchFamily="18" charset="0"/>
              <a:cs typeface="Times New Roman" pitchFamily="18" charset="0"/>
            </a:endParaRPr>
          </a:p>
          <a:p>
            <a:pPr algn="just" eaLnBrk="0" hangingPunct="0"/>
            <a:r>
              <a:rPr lang="ru-RU" sz="3200" dirty="0" smtClean="0">
                <a:solidFill>
                  <a:srgbClr val="222222"/>
                </a:solidFill>
                <a:latin typeface="Times New Roman" pitchFamily="18" charset="0"/>
                <a:cs typeface="Times New Roman" pitchFamily="18" charset="0"/>
              </a:rPr>
              <a:t>5 </a:t>
            </a:r>
            <a:r>
              <a:rPr lang="ru-RU" sz="3200" dirty="0" err="1" smtClean="0">
                <a:solidFill>
                  <a:srgbClr val="222222"/>
                </a:solidFill>
                <a:latin typeface="Times New Roman" pitchFamily="18" charset="0"/>
                <a:cs typeface="Times New Roman" pitchFamily="18" charset="0"/>
              </a:rPr>
              <a:t>жасында</a:t>
            </a:r>
            <a:r>
              <a:rPr lang="ru-RU" sz="3200" dirty="0" smtClean="0">
                <a:solidFill>
                  <a:srgbClr val="222222"/>
                </a:solidFill>
                <a:latin typeface="Times New Roman" pitchFamily="18" charset="0"/>
                <a:cs typeface="Times New Roman" pitchFamily="18" charset="0"/>
              </a:rPr>
              <a:t>                25 </a:t>
            </a:r>
            <a:r>
              <a:rPr lang="ru-RU" sz="3200" dirty="0" err="1" smtClean="0">
                <a:solidFill>
                  <a:srgbClr val="222222"/>
                </a:solidFill>
                <a:latin typeface="Times New Roman" pitchFamily="18" charset="0"/>
                <a:cs typeface="Times New Roman" pitchFamily="18" charset="0"/>
              </a:rPr>
              <a:t>рет</a:t>
            </a:r>
            <a:endParaRPr lang="ru-RU" sz="3200" dirty="0" smtClean="0">
              <a:latin typeface="Times New Roman" pitchFamily="18" charset="0"/>
              <a:cs typeface="Times New Roman" pitchFamily="18" charset="0"/>
            </a:endParaRPr>
          </a:p>
          <a:p>
            <a:pPr algn="just" eaLnBrk="0" hangingPunct="0"/>
            <a:r>
              <a:rPr lang="ru-RU" sz="3200" dirty="0" smtClean="0">
                <a:solidFill>
                  <a:srgbClr val="222222"/>
                </a:solidFill>
                <a:latin typeface="Times New Roman" pitchFamily="18" charset="0"/>
                <a:cs typeface="Times New Roman" pitchFamily="18" charset="0"/>
              </a:rPr>
              <a:t>10 </a:t>
            </a:r>
            <a:r>
              <a:rPr lang="ru-RU" sz="3200" dirty="0" err="1" smtClean="0">
                <a:solidFill>
                  <a:srgbClr val="222222"/>
                </a:solidFill>
                <a:latin typeface="Times New Roman" pitchFamily="18" charset="0"/>
                <a:cs typeface="Times New Roman" pitchFamily="18" charset="0"/>
              </a:rPr>
              <a:t>жасында</a:t>
            </a:r>
            <a:r>
              <a:rPr lang="ru-RU" sz="3200" dirty="0" smtClean="0">
                <a:solidFill>
                  <a:srgbClr val="222222"/>
                </a:solidFill>
                <a:latin typeface="Times New Roman" pitchFamily="18" charset="0"/>
                <a:cs typeface="Times New Roman" pitchFamily="18" charset="0"/>
              </a:rPr>
              <a:t>              20 </a:t>
            </a:r>
            <a:r>
              <a:rPr lang="ru-RU" sz="3200" dirty="0" err="1" smtClean="0">
                <a:solidFill>
                  <a:srgbClr val="222222"/>
                </a:solidFill>
                <a:latin typeface="Times New Roman" pitchFamily="18" charset="0"/>
                <a:cs typeface="Times New Roman" pitchFamily="18" charset="0"/>
              </a:rPr>
              <a:t>рет</a:t>
            </a:r>
            <a:endParaRPr lang="ru-RU" sz="3200" dirty="0" smtClean="0">
              <a:latin typeface="Times New Roman" pitchFamily="18" charset="0"/>
              <a:cs typeface="Times New Roman" pitchFamily="18" charset="0"/>
            </a:endParaRPr>
          </a:p>
          <a:p>
            <a:pPr algn="just" eaLnBrk="0" hangingPunct="0"/>
            <a:r>
              <a:rPr lang="ru-RU" sz="3200" dirty="0" smtClean="0">
                <a:solidFill>
                  <a:srgbClr val="222222"/>
                </a:solidFill>
                <a:latin typeface="Times New Roman" pitchFamily="18" charset="0"/>
                <a:cs typeface="Times New Roman" pitchFamily="18" charset="0"/>
              </a:rPr>
              <a:t>15 </a:t>
            </a:r>
            <a:r>
              <a:rPr lang="ru-RU" sz="3200" dirty="0" err="1" smtClean="0">
                <a:solidFill>
                  <a:srgbClr val="222222"/>
                </a:solidFill>
                <a:latin typeface="Times New Roman" pitchFamily="18" charset="0"/>
                <a:cs typeface="Times New Roman" pitchFamily="18" charset="0"/>
              </a:rPr>
              <a:t>жасында</a:t>
            </a:r>
            <a:r>
              <a:rPr lang="ru-RU" sz="3200" dirty="0" smtClean="0">
                <a:solidFill>
                  <a:srgbClr val="222222"/>
                </a:solidFill>
                <a:latin typeface="Times New Roman" pitchFamily="18" charset="0"/>
                <a:cs typeface="Times New Roman" pitchFamily="18" charset="0"/>
              </a:rPr>
              <a:t>             16-18 </a:t>
            </a:r>
            <a:r>
              <a:rPr lang="ru-RU" sz="3200" dirty="0" err="1" smtClean="0">
                <a:solidFill>
                  <a:srgbClr val="222222"/>
                </a:solidFill>
                <a:latin typeface="Times New Roman" pitchFamily="18" charset="0"/>
                <a:cs typeface="Times New Roman" pitchFamily="18" charset="0"/>
              </a:rPr>
              <a:t>рет</a:t>
            </a:r>
            <a:r>
              <a:rPr lang="ru-RU" sz="3200" dirty="0" smtClean="0">
                <a:solidFill>
                  <a:srgbClr val="222222"/>
                </a:solidFill>
                <a:latin typeface="Times New Roman" pitchFamily="18" charset="0"/>
                <a:cs typeface="Times New Roman" pitchFamily="18" charset="0"/>
              </a:rPr>
              <a:t>     </a:t>
            </a:r>
          </a:p>
          <a:p>
            <a:pPr algn="just" eaLnBrk="0" hangingPunct="0"/>
            <a:r>
              <a:rPr lang="en-US" sz="3200" dirty="0" smtClean="0">
                <a:solidFill>
                  <a:srgbClr val="222222"/>
                </a:solidFill>
                <a:latin typeface="Times New Roman" pitchFamily="18" charset="0"/>
                <a:cs typeface="Times New Roman" pitchFamily="18" charset="0"/>
              </a:rPr>
              <a:t>                         </a:t>
            </a:r>
            <a:r>
              <a:rPr lang="ru-RU" sz="3200" dirty="0" smtClean="0">
                <a:solidFill>
                  <a:srgbClr val="222222"/>
                </a:solidFill>
                <a:latin typeface="Times New Roman" pitchFamily="18" charset="0"/>
                <a:cs typeface="Times New Roman" pitchFamily="18" charset="0"/>
              </a:rPr>
              <a:t> </a:t>
            </a:r>
            <a:r>
              <a:rPr lang="ru-RU" sz="3200" dirty="0" err="1" smtClean="0">
                <a:solidFill>
                  <a:srgbClr val="222222"/>
                </a:solidFill>
                <a:latin typeface="Times New Roman" pitchFamily="18" charset="0"/>
                <a:cs typeface="Times New Roman" pitchFamily="18" charset="0"/>
              </a:rPr>
              <a:t>дем</a:t>
            </a:r>
            <a:r>
              <a:rPr lang="ru-RU" sz="3200" dirty="0" smtClean="0">
                <a:solidFill>
                  <a:srgbClr val="222222"/>
                </a:solidFill>
                <a:latin typeface="Times New Roman" pitchFamily="18" charset="0"/>
                <a:cs typeface="Times New Roman" pitchFamily="18" charset="0"/>
              </a:rPr>
              <a:t> </a:t>
            </a:r>
            <a:r>
              <a:rPr lang="ru-RU" sz="3200" dirty="0" err="1" smtClean="0">
                <a:solidFill>
                  <a:srgbClr val="222222"/>
                </a:solidFill>
                <a:latin typeface="Times New Roman" pitchFamily="18" charset="0"/>
                <a:cs typeface="Times New Roman" pitchFamily="18" charset="0"/>
              </a:rPr>
              <a:t>алады</a:t>
            </a:r>
            <a:endParaRPr lang="ru-RU" sz="3200" dirty="0" smtClean="0">
              <a:latin typeface="Times New Roman" pitchFamily="18" charset="0"/>
              <a:cs typeface="Times New Roman" pitchFamily="18" charset="0"/>
            </a:endParaRPr>
          </a:p>
          <a:p>
            <a:pPr algn="just" eaLnBrk="0" hangingPunct="0"/>
            <a:endParaRPr lang="ru-RU" sz="3200" dirty="0" smtClean="0"/>
          </a:p>
          <a:p>
            <a:pPr algn="just">
              <a:buFont typeface="Wingdings" pitchFamily="2" charset="2"/>
              <a:buChar char="Ø"/>
            </a:pPr>
            <a:endParaRPr lang="kk-KZ"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Похожее изображение"/>
          <p:cNvPicPr>
            <a:picLocks noChangeAspect="1" noChangeArrowheads="1"/>
          </p:cNvPicPr>
          <p:nvPr/>
        </p:nvPicPr>
        <p:blipFill>
          <a:blip r:embed="rId2" cstate="print"/>
          <a:srcRect/>
          <a:stretch>
            <a:fillRect/>
          </a:stretch>
        </p:blipFill>
        <p:spPr bwMode="auto">
          <a:xfrm>
            <a:off x="0" y="476672"/>
            <a:ext cx="4427984" cy="5904656"/>
          </a:xfrm>
          <a:prstGeom prst="rect">
            <a:avLst/>
          </a:prstGeom>
          <a:noFill/>
        </p:spPr>
      </p:pic>
      <p:sp>
        <p:nvSpPr>
          <p:cNvPr id="4" name="Прямоугольник 3"/>
          <p:cNvSpPr/>
          <p:nvPr/>
        </p:nvSpPr>
        <p:spPr>
          <a:xfrm>
            <a:off x="4716016" y="404664"/>
            <a:ext cx="4067944" cy="5416868"/>
          </a:xfrm>
          <a:prstGeom prst="rect">
            <a:avLst/>
          </a:prstGeom>
        </p:spPr>
        <p:txBody>
          <a:bodyPr wrap="square">
            <a:spAutoFit/>
          </a:bodyPr>
          <a:lstStyle/>
          <a:p>
            <a:pPr algn="just"/>
            <a:r>
              <a:rPr lang="kk-KZ" sz="2000" b="1" i="1" dirty="0" smtClean="0">
                <a:latin typeface="Times New Roman" pitchFamily="18" charset="0"/>
                <a:cs typeface="Times New Roman" pitchFamily="18" charset="0"/>
              </a:rPr>
              <a:t>Тыныс алудың маңызы.</a:t>
            </a:r>
            <a:r>
              <a:rPr lang="kk-KZ" sz="2000" dirty="0" smtClean="0">
                <a:latin typeface="Times New Roman" pitchFamily="18" charset="0"/>
                <a:cs typeface="Times New Roman" pitchFamily="18" charset="0"/>
              </a:rPr>
              <a:t>Тыныс </a:t>
            </a:r>
            <a:r>
              <a:rPr lang="kk-KZ" dirty="0" smtClean="0">
                <a:latin typeface="Times New Roman" pitchFamily="18" charset="0"/>
                <a:cs typeface="Times New Roman" pitchFamily="18" charset="0"/>
              </a:rPr>
              <a:t>алу жүйесі өте маңызды-газ алмасу қызметін атқарады, ал газ алмасусыз тіршілік ету мүмкін емес. Организм мен сыртқы орта арасындағы оттек түсіп, көмірқышқыл газының шыгарылуымен байланысты жүретін газ алмасу процесі </a:t>
            </a:r>
            <a:r>
              <a:rPr lang="kk-KZ" sz="2000" b="1" dirty="0" smtClean="0">
                <a:latin typeface="Times New Roman" pitchFamily="18" charset="0"/>
                <a:cs typeface="Times New Roman" pitchFamily="18" charset="0"/>
              </a:rPr>
              <a:t>тыныс алу </a:t>
            </a:r>
            <a:r>
              <a:rPr lang="kk-KZ" dirty="0" smtClean="0">
                <a:latin typeface="Times New Roman" pitchFamily="18" charset="0"/>
                <a:cs typeface="Times New Roman" pitchFamily="18" charset="0"/>
              </a:rPr>
              <a:t>деп аталады. Оттек органикалық заттарды тотықтыруға және ыдыратуға керек, осы кезде энергия бөлініп, көмірқышқыл газы мен су түзіледі. Бұл энергия организмнің тіршілік әрекетінің барлық процестеріне жұмсалады. Оттектің ұлпаға түсіп, көмірқышқыл газының шығарылуы қан арқылы қамтамасыз етіледі. Қан мен атмосфералық ауа арасындағы газ алмасу тыныс алу мүшелерінде жүреді.</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404664"/>
            <a:ext cx="2765181" cy="523220"/>
          </a:xfrm>
          <a:prstGeom prst="rect">
            <a:avLst/>
          </a:prstGeom>
        </p:spPr>
        <p:txBody>
          <a:bodyPr wrap="none">
            <a:spAutoFit/>
          </a:bodyPr>
          <a:lstStyle/>
          <a:p>
            <a:r>
              <a:rPr lang="kk-KZ" sz="2800" b="1" dirty="0" smtClean="0">
                <a:solidFill>
                  <a:srgbClr val="00B0F0"/>
                </a:solidFill>
                <a:latin typeface="Times New Roman" pitchFamily="18" charset="0"/>
                <a:cs typeface="Times New Roman" pitchFamily="18" charset="0"/>
              </a:rPr>
              <a:t>Тыныс алу типі</a:t>
            </a:r>
            <a:endParaRPr lang="ru-RU" sz="2800" b="1" dirty="0">
              <a:solidFill>
                <a:srgbClr val="00B0F0"/>
              </a:solidFill>
              <a:latin typeface="Times New Roman" pitchFamily="18" charset="0"/>
              <a:cs typeface="Times New Roman" pitchFamily="18" charset="0"/>
            </a:endParaRPr>
          </a:p>
        </p:txBody>
      </p:sp>
      <p:pic>
        <p:nvPicPr>
          <p:cNvPr id="33794" name="Picture 2" descr="Картинки по запросу типы дыхания"/>
          <p:cNvPicPr>
            <a:picLocks noChangeAspect="1" noChangeArrowheads="1"/>
          </p:cNvPicPr>
          <p:nvPr/>
        </p:nvPicPr>
        <p:blipFill>
          <a:blip r:embed="rId2" cstate="print"/>
          <a:srcRect/>
          <a:stretch>
            <a:fillRect/>
          </a:stretch>
        </p:blipFill>
        <p:spPr bwMode="auto">
          <a:xfrm>
            <a:off x="1403648" y="3717032"/>
            <a:ext cx="6696744" cy="2887986"/>
          </a:xfrm>
          <a:prstGeom prst="rect">
            <a:avLst/>
          </a:prstGeom>
          <a:noFill/>
        </p:spPr>
      </p:pic>
      <p:sp>
        <p:nvSpPr>
          <p:cNvPr id="4" name="Прямоугольник 3"/>
          <p:cNvSpPr/>
          <p:nvPr/>
        </p:nvSpPr>
        <p:spPr>
          <a:xfrm>
            <a:off x="755576" y="1052736"/>
            <a:ext cx="7560840" cy="2246769"/>
          </a:xfrm>
          <a:prstGeom prst="rect">
            <a:avLst/>
          </a:prstGeom>
        </p:spPr>
        <p:txBody>
          <a:bodyPr wrap="square">
            <a:spAutoFit/>
          </a:bodyPr>
          <a:lstStyle/>
          <a:p>
            <a:pPr>
              <a:buFont typeface="Wingdings" pitchFamily="2" charset="2"/>
              <a:buChar char="Ø"/>
            </a:pPr>
            <a:r>
              <a:rPr lang="kk-KZ" sz="2800" dirty="0" smtClean="0">
                <a:latin typeface="Times New Roman" pitchFamily="18" charset="0"/>
                <a:cs typeface="Times New Roman" pitchFamily="18" charset="0"/>
              </a:rPr>
              <a:t>Жаңа туған бала </a:t>
            </a:r>
            <a:r>
              <a:rPr lang="ru-RU"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a:t>
            </a:r>
            <a:r>
              <a:rPr lang="kk-KZ" sz="2800" u="sng" dirty="0" smtClean="0">
                <a:latin typeface="Times New Roman" pitchFamily="18" charset="0"/>
                <a:cs typeface="Times New Roman" pitchFamily="18" charset="0"/>
              </a:rPr>
              <a:t>ішпен (көкетпен)</a:t>
            </a:r>
          </a:p>
          <a:p>
            <a:pPr>
              <a:buFont typeface="Wingdings" pitchFamily="2" charset="2"/>
              <a:buChar char="Ø"/>
            </a:pPr>
            <a:r>
              <a:rPr lang="kk-KZ" sz="2800" dirty="0" smtClean="0">
                <a:latin typeface="Times New Roman" pitchFamily="18" charset="0"/>
                <a:cs typeface="Times New Roman" pitchFamily="18" charset="0"/>
              </a:rPr>
              <a:t>Емшек жасындағы </a:t>
            </a:r>
            <a:r>
              <a:rPr lang="ru-RU" sz="2800" dirty="0" smtClean="0">
                <a:latin typeface="Times New Roman" pitchFamily="18" charset="0"/>
                <a:cs typeface="Times New Roman" pitchFamily="18" charset="0"/>
              </a:rPr>
              <a:t>–</a:t>
            </a:r>
            <a:r>
              <a:rPr lang="kk-KZ" sz="2800" dirty="0" smtClean="0">
                <a:latin typeface="Times New Roman" pitchFamily="18" charset="0"/>
                <a:cs typeface="Times New Roman" pitchFamily="18" charset="0"/>
              </a:rPr>
              <a:t> </a:t>
            </a:r>
            <a:r>
              <a:rPr lang="kk-KZ" sz="2800" u="sng" dirty="0" smtClean="0">
                <a:latin typeface="Times New Roman" pitchFamily="18" charset="0"/>
                <a:cs typeface="Times New Roman" pitchFamily="18" charset="0"/>
              </a:rPr>
              <a:t>кеуде</a:t>
            </a:r>
            <a:r>
              <a:rPr lang="ru-RU" sz="2800" u="sng" dirty="0" smtClean="0">
                <a:latin typeface="Times New Roman" pitchFamily="18" charset="0"/>
                <a:cs typeface="Times New Roman" pitchFamily="18" charset="0"/>
              </a:rPr>
              <a:t>-</a:t>
            </a:r>
            <a:r>
              <a:rPr lang="kk-KZ" sz="2800" u="sng" dirty="0" smtClean="0">
                <a:latin typeface="Times New Roman" pitchFamily="18" charset="0"/>
                <a:cs typeface="Times New Roman" pitchFamily="18" charset="0"/>
              </a:rPr>
              <a:t>іш типті</a:t>
            </a:r>
          </a:p>
          <a:p>
            <a:pPr>
              <a:buFont typeface="Wingdings" pitchFamily="2" charset="2"/>
              <a:buChar char="Ø"/>
            </a:pPr>
            <a:r>
              <a:rPr lang="en-US" sz="2800" dirty="0" smtClean="0">
                <a:latin typeface="Times New Roman" pitchFamily="18" charset="0"/>
                <a:cs typeface="Times New Roman" pitchFamily="18" charset="0"/>
              </a:rPr>
              <a:t>2</a:t>
            </a:r>
            <a:r>
              <a:rPr lang="kk-KZ" sz="2800" dirty="0" smtClean="0">
                <a:latin typeface="Times New Roman" pitchFamily="18" charset="0"/>
                <a:cs typeface="Times New Roman" pitchFamily="18" charset="0"/>
              </a:rPr>
              <a:t> жастан аралас </a:t>
            </a:r>
            <a:r>
              <a:rPr lang="ru-RU" sz="2800" dirty="0" smtClean="0">
                <a:latin typeface="Times New Roman" pitchFamily="18" charset="0"/>
                <a:cs typeface="Times New Roman" pitchFamily="18" charset="0"/>
              </a:rPr>
              <a:t>– </a:t>
            </a:r>
            <a:r>
              <a:rPr lang="ru-RU" sz="2800" u="sng" dirty="0" smtClean="0">
                <a:latin typeface="Times New Roman" pitchFamily="18" charset="0"/>
                <a:cs typeface="Times New Roman" pitchFamily="18" charset="0"/>
              </a:rPr>
              <a:t>диафрагма- </a:t>
            </a:r>
            <a:r>
              <a:rPr lang="ru-RU" sz="2800" u="sng" dirty="0" err="1" smtClean="0">
                <a:latin typeface="Times New Roman" pitchFamily="18" charset="0"/>
                <a:cs typeface="Times New Roman" pitchFamily="18" charset="0"/>
              </a:rPr>
              <a:t>кеуде</a:t>
            </a:r>
            <a:endParaRPr lang="ru-RU" sz="2800" u="sng" dirty="0" smtClean="0">
              <a:latin typeface="Times New Roman" pitchFamily="18" charset="0"/>
              <a:cs typeface="Times New Roman" pitchFamily="18" charset="0"/>
            </a:endParaRPr>
          </a:p>
          <a:p>
            <a:pPr>
              <a:buFont typeface="Wingdings" pitchFamily="2" charset="2"/>
              <a:buChar char="Ø"/>
            </a:pPr>
            <a:r>
              <a:rPr lang="ru-RU" sz="2800" dirty="0" smtClean="0">
                <a:latin typeface="Times New Roman" pitchFamily="18" charset="0"/>
                <a:cs typeface="Times New Roman" pitchFamily="18" charset="0"/>
              </a:rPr>
              <a:t>3-4 </a:t>
            </a:r>
            <a:r>
              <a:rPr lang="kk-KZ" sz="2800" dirty="0" smtClean="0">
                <a:latin typeface="Times New Roman" pitchFamily="18" charset="0"/>
                <a:cs typeface="Times New Roman" pitchFamily="18" charset="0"/>
              </a:rPr>
              <a:t>жаста </a:t>
            </a:r>
            <a:r>
              <a:rPr lang="kk-KZ" sz="2800" u="sng" dirty="0" smtClean="0">
                <a:latin typeface="Times New Roman" pitchFamily="18" charset="0"/>
                <a:cs typeface="Times New Roman" pitchFamily="18" charset="0"/>
              </a:rPr>
              <a:t>кеудемен</a:t>
            </a:r>
            <a:r>
              <a:rPr lang="kk-KZ" sz="2800" dirty="0" smtClean="0">
                <a:latin typeface="Times New Roman" pitchFamily="18" charset="0"/>
                <a:cs typeface="Times New Roman" pitchFamily="18" charset="0"/>
              </a:rPr>
              <a:t> дем алу жиірек байқалады</a:t>
            </a:r>
          </a:p>
          <a:p>
            <a:pPr>
              <a:buFont typeface="Wingdings" pitchFamily="2" charset="2"/>
              <a:buChar char="Ø"/>
            </a:pPr>
            <a:r>
              <a:rPr lang="ru-RU" sz="2800" dirty="0" smtClean="0">
                <a:latin typeface="Times New Roman" pitchFamily="18" charset="0"/>
                <a:cs typeface="Times New Roman" pitchFamily="18" charset="0"/>
              </a:rPr>
              <a:t>7-14</a:t>
            </a:r>
            <a:r>
              <a:rPr lang="kk-KZ" sz="2800" dirty="0" smtClean="0">
                <a:latin typeface="Times New Roman" pitchFamily="18" charset="0"/>
                <a:cs typeface="Times New Roman" pitchFamily="18" charset="0"/>
              </a:rPr>
              <a:t> жыныс ерекшеліктеріне байланысты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01862"/>
          </a:xfrm>
          <a:prstGeom prst="rect">
            <a:avLst/>
          </a:prstGeom>
        </p:spPr>
        <p:txBody>
          <a:bodyPr wrap="square">
            <a:spAutoFit/>
          </a:bodyPr>
          <a:lstStyle/>
          <a:p>
            <a:pPr marL="274320" indent="-274320" algn="ctr">
              <a:defRPr/>
            </a:pPr>
            <a:r>
              <a:rPr lang="kk-KZ" sz="2000" b="1" dirty="0" smtClean="0">
                <a:latin typeface="Times New Roman" pitchFamily="18" charset="0"/>
                <a:cs typeface="Times New Roman" pitchFamily="18" charset="0"/>
              </a:rPr>
              <a:t>Тыныс алу жүйесінің аурулары балаларда көп кездеседі, ол анатомиялық-физиологиялық ерекшеліктеріне байланысты:</a:t>
            </a:r>
            <a:endParaRPr lang="ru-RU" sz="2000" b="1"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Мұрын</a:t>
            </a:r>
            <a:r>
              <a:rPr lang="kk-KZ" dirty="0" smtClean="0">
                <a:latin typeface="Times New Roman" pitchFamily="18" charset="0"/>
                <a:cs typeface="Times New Roman" pitchFamily="18" charset="0"/>
              </a:rPr>
              <a:t>. Мұрын кеңістігі балаларда жетілмеген және тар. Шырышты қабаты қабынған кезде ол ісініп, тыныс жолдары тарылып, демалысы нашарлайды, тыныс алуы нашарлап, ему қабілеті де нашарлайды. Көз-мұрын каналы кең, сондықтан мұрын инфекциясы коньюктива қапшығына жиі ауысып, коньюктивит дамиды.</a:t>
            </a:r>
            <a:endParaRPr lang="ru-RU"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Евстахиев каналы</a:t>
            </a:r>
            <a:r>
              <a:rPr lang="kk-KZ" dirty="0" smtClean="0">
                <a:latin typeface="Times New Roman" pitchFamily="18" charset="0"/>
                <a:cs typeface="Times New Roman" pitchFamily="18" charset="0"/>
              </a:rPr>
              <a:t>-қысқа және кең , нәрестелерде ересек балаларға қарағанда горизонтальды орналасқан және оның тесігі хоандарға жақын орналасқандықтан инфекция жиі барабан кеңістігіне ауысады.</a:t>
            </a:r>
            <a:endParaRPr lang="ru-RU"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Көмекей</a:t>
            </a:r>
            <a:r>
              <a:rPr lang="kk-KZ" dirty="0" smtClean="0">
                <a:latin typeface="Times New Roman" pitchFamily="18" charset="0"/>
                <a:cs typeface="Times New Roman" pitchFamily="18" charset="0"/>
              </a:rPr>
              <a:t> жоғары орналасқан сондықтан нәрестелер жатып сұйық тамақты жұта береді. Тар болғандықтан қабынған кезде стенозға (тарылуға) әкеледі.</a:t>
            </a:r>
            <a:endParaRPr lang="ru-RU"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Кеңірдек</a:t>
            </a:r>
            <a:r>
              <a:rPr lang="kk-KZ" dirty="0" smtClean="0">
                <a:latin typeface="Times New Roman" pitchFamily="18" charset="0"/>
                <a:cs typeface="Times New Roman" pitchFamily="18" charset="0"/>
              </a:rPr>
              <a:t> үлкендермен салыстырғанда кеңірек келеді. Шеміршектері әлсіз, тыныс алу бұлшықеттерімен жалғасқан. Сондықтан да осы бұлшықеттердің қатты қозғалысының әсерінен сырыл пайда болады, тыныс алуы қиындайды. Көбінесе экспираторлы ентігу дамиды.</a:t>
            </a:r>
            <a:endParaRPr lang="ru-RU"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Бронхтар</a:t>
            </a:r>
            <a:r>
              <a:rPr lang="kk-KZ" dirty="0" smtClean="0">
                <a:latin typeface="Times New Roman" pitchFamily="18" charset="0"/>
                <a:cs typeface="Times New Roman" pitchFamily="18" charset="0"/>
              </a:rPr>
              <a:t>-жіңішке және иілгіш. Ерте жастағы балаларда кеңірдектің бронхтарға бөлінетін жерінің бұрышы бірдей, сондықтан бөгде заттар екі жаққа бірдей түседі. Сонымен қатар ерте жастағы балаларда бронхиальды ағаштың тазартылу қызметі толық орындалмайды.</a:t>
            </a:r>
            <a:endParaRPr lang="ru-RU" dirty="0" smtClean="0">
              <a:latin typeface="Times New Roman" pitchFamily="18" charset="0"/>
              <a:cs typeface="Times New Roman" pitchFamily="18" charset="0"/>
            </a:endParaRPr>
          </a:p>
          <a:p>
            <a:pPr marL="274320" indent="-274320" algn="just">
              <a:buFont typeface="Wingdings 2"/>
              <a:buChar char=""/>
              <a:defRPr/>
            </a:pPr>
            <a:r>
              <a:rPr lang="kk-KZ" i="1" dirty="0" smtClean="0">
                <a:latin typeface="Times New Roman" pitchFamily="18" charset="0"/>
                <a:cs typeface="Times New Roman" pitchFamily="18" charset="0"/>
              </a:rPr>
              <a:t>    Өкпе</a:t>
            </a:r>
            <a:r>
              <a:rPr lang="kk-KZ" dirty="0" smtClean="0">
                <a:latin typeface="Times New Roman" pitchFamily="18" charset="0"/>
                <a:cs typeface="Times New Roman" pitchFamily="18" charset="0"/>
              </a:rPr>
              <a:t>-нәрестелерде толығымен жетілмеген. Өкпенің ұлпасы борпылдақ және эластикалық талшықтарға кедей, тамырларға бай. Осыған байланысты ерте жастағы балаларда өкпесі қанға бай және ауалы. Сурфактант жетіспеушілігіне байланысты ателектазға бейім. Сурфактант альвеолалардың ішкі қабатын астарлап жатады және олардың жабыспауын қадағалайды.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Похоже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187624" y="404664"/>
            <a:ext cx="5472608" cy="523220"/>
          </a:xfrm>
          <a:prstGeom prst="rect">
            <a:avLst/>
          </a:prstGeom>
          <a:noFill/>
        </p:spPr>
        <p:txBody>
          <a:bodyPr wrap="square" rtlCol="0">
            <a:spAutoFit/>
          </a:bodyPr>
          <a:lstStyle/>
          <a:p>
            <a:r>
              <a:rPr lang="kk-KZ" sz="2800" b="1" u="sng" dirty="0" smtClean="0">
                <a:latin typeface="Times New Roman" pitchFamily="18" charset="0"/>
                <a:cs typeface="Times New Roman" pitchFamily="18" charset="0"/>
              </a:rPr>
              <a:t>Қорытынды.</a:t>
            </a:r>
            <a:endParaRPr lang="ru-RU" sz="2800" b="1" u="sng" dirty="0">
              <a:latin typeface="Times New Roman" pitchFamily="18" charset="0"/>
              <a:cs typeface="Times New Roman" pitchFamily="18" charset="0"/>
            </a:endParaRPr>
          </a:p>
        </p:txBody>
      </p:sp>
      <p:sp>
        <p:nvSpPr>
          <p:cNvPr id="5" name="TextBox 4"/>
          <p:cNvSpPr txBox="1"/>
          <p:nvPr/>
        </p:nvSpPr>
        <p:spPr>
          <a:xfrm>
            <a:off x="323528" y="908720"/>
            <a:ext cx="8424936" cy="5324535"/>
          </a:xfrm>
          <a:prstGeom prst="rect">
            <a:avLst/>
          </a:prstGeom>
          <a:noFill/>
        </p:spPr>
        <p:txBody>
          <a:bodyPr wrap="square" rtlCol="0">
            <a:spAutoFit/>
          </a:bodyPr>
          <a:lstStyle/>
          <a:p>
            <a:r>
              <a:rPr lang="kk-KZ" sz="2000" dirty="0" smtClean="0">
                <a:latin typeface="Times New Roman" pitchFamily="18" charset="0"/>
                <a:cs typeface="Times New Roman" pitchFamily="18" charset="0"/>
              </a:rPr>
              <a:t>Адам организмі өзін қоршаған сыртқы ортамен қатты, сұйық және газ түріндегі заттармен алмаспай өмір сүре алмайды. Адам үнемі сыртқы ортадан қоректік заттарды, суды және оттегін алады. Сусыз адам бірнеше апта өмір сүре алады, ал оттегінсіз бірнеше минуттің ішінде өліп қалады. Олай болса, оттегі адам өмірі үшін аса маңызды. Дем алғанда организм мен сыртқы орта өздерінің құрамындағы газдармен алмасады. Бұл оттегінің үнемі денеге кіріп және көмірқышқыл газының сыртқа айдалып тұруын қамтамасыз етеді. Бұл қызметті кеуде қуысында орналасқан өкпе орындайды. Жаңа туған сәбидің өкпесінің ұлпасы нашар дамыған, бірақ қан тамырларына өте бай болады. Алғашқы он айлық өмірінде және жыныстық жетілу шағында өкпе қарқынды өседі. Кеуде қуысының пішіні адамның жасына және жынысына байланысты өзгереді. Туған кезде баланың кеуде қуысы конус тәрізді болады, себебі ұрық  кезінде өкпе нашар дамыған, ал бауыры қарқынды өсіп, дамиды. Баланың кеуде қуысы көтеріңкі болып, қабырға сүйектері ересек адамдардағыдай төмен түспейді. Сондықтан бала терең дем алып, дем шығара алмайды да , қажетті мөлшердегі ауа мен  оттегін тынысының жиілігі арқылы қамтамасыз етеді. </a:t>
            </a:r>
            <a:endParaRPr lang="ru-RU"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344816" cy="954107"/>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          Пайдаланылған әдебиеттер тізімі:</a:t>
            </a:r>
          </a:p>
          <a:p>
            <a:endParaRPr lang="ru-RU" sz="2800" b="1" dirty="0">
              <a:latin typeface="Times New Roman" pitchFamily="18" charset="0"/>
              <a:cs typeface="Times New Roman" pitchFamily="18" charset="0"/>
            </a:endParaRPr>
          </a:p>
        </p:txBody>
      </p:sp>
      <p:sp>
        <p:nvSpPr>
          <p:cNvPr id="3" name="TextBox 2"/>
          <p:cNvSpPr txBox="1"/>
          <p:nvPr/>
        </p:nvSpPr>
        <p:spPr>
          <a:xfrm>
            <a:off x="755576" y="1916832"/>
            <a:ext cx="7200800" cy="3108543"/>
          </a:xfrm>
          <a:prstGeom prst="rect">
            <a:avLst/>
          </a:prstGeom>
          <a:noFill/>
        </p:spPr>
        <p:txBody>
          <a:bodyPr wrap="square" rtlCol="0">
            <a:spAutoFit/>
          </a:bodyPr>
          <a:lstStyle/>
          <a:p>
            <a:pPr>
              <a:buFont typeface="Wingdings" pitchFamily="2" charset="2"/>
              <a:buChar char="§"/>
            </a:pPr>
            <a:r>
              <a:rPr lang="en-US" sz="2800" dirty="0" smtClean="0">
                <a:latin typeface="Times New Roman" pitchFamily="18" charset="0"/>
                <a:cs typeface="Times New Roman" pitchFamily="18" charset="0"/>
                <a:hlinkClick r:id="rId2"/>
              </a:rPr>
              <a:t>http://en.ppt-online.org/86052</a:t>
            </a:r>
            <a:endParaRPr lang="kk-KZ" sz="2800" dirty="0" smtClean="0">
              <a:latin typeface="Times New Roman" pitchFamily="18" charset="0"/>
              <a:cs typeface="Times New Roman" pitchFamily="18" charset="0"/>
            </a:endParaRPr>
          </a:p>
          <a:p>
            <a:pPr>
              <a:buFont typeface="Wingdings" pitchFamily="2" charset="2"/>
              <a:buChar char="§"/>
            </a:pPr>
            <a:r>
              <a:rPr lang="kk-KZ" sz="2800" dirty="0" smtClean="0">
                <a:latin typeface="Times New Roman" pitchFamily="18" charset="0"/>
                <a:cs typeface="Times New Roman" pitchFamily="18" charset="0"/>
              </a:rPr>
              <a:t>Жасқа сай физиология және мектеп гигенасы, Қ.Дүйсембин,З.Алиакбарова, Алматы,2017</a:t>
            </a:r>
          </a:p>
          <a:p>
            <a:pPr>
              <a:buFont typeface="Wingdings" pitchFamily="2" charset="2"/>
              <a:buChar char="§"/>
            </a:pPr>
            <a:r>
              <a:rPr lang="en-US" sz="2800" dirty="0" smtClean="0">
                <a:latin typeface="Times New Roman" pitchFamily="18" charset="0"/>
                <a:cs typeface="Times New Roman" pitchFamily="18" charset="0"/>
                <a:hlinkClick r:id="rId3"/>
              </a:rPr>
              <a:t>http://kazmedic.kz/archives/1916</a:t>
            </a:r>
            <a:endParaRPr lang="kk-KZ" sz="2800" dirty="0" smtClean="0">
              <a:latin typeface="Times New Roman" pitchFamily="18" charset="0"/>
              <a:cs typeface="Times New Roman" pitchFamily="18" charset="0"/>
            </a:endParaRPr>
          </a:p>
          <a:p>
            <a:pPr>
              <a:buFont typeface="Wingdings" pitchFamily="2" charset="2"/>
              <a:buChar char="§"/>
            </a:pPr>
            <a:r>
              <a:rPr lang="en-US" sz="2800" dirty="0" smtClean="0">
                <a:latin typeface="Times New Roman" pitchFamily="18" charset="0"/>
                <a:cs typeface="Times New Roman" pitchFamily="18" charset="0"/>
              </a:rPr>
              <a:t>http://kazmedic.kz/archives/4070</a:t>
            </a:r>
            <a:endParaRPr lang="kk-KZ" sz="2800" dirty="0" smtClean="0">
              <a:latin typeface="Times New Roman" pitchFamily="18" charset="0"/>
              <a:cs typeface="Times New Roman" pitchFamily="18" charset="0"/>
            </a:endParaRPr>
          </a:p>
          <a:p>
            <a:pPr>
              <a:buFont typeface="Wingdings" pitchFamily="2" charset="2"/>
              <a:buChar cha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layer.myshared.ru/32/1319371/slides/slide_7.jpg"/>
          <p:cNvPicPr>
            <a:picLocks noChangeAspect="1" noChangeArrowheads="1"/>
          </p:cNvPicPr>
          <p:nvPr/>
        </p:nvPicPr>
        <p:blipFill>
          <a:blip r:embed="rId2" cstate="print"/>
          <a:srcRect b="22360"/>
          <a:stretch>
            <a:fillRect/>
          </a:stretch>
        </p:blipFill>
        <p:spPr bwMode="auto">
          <a:xfrm>
            <a:off x="611560" y="0"/>
            <a:ext cx="8172400" cy="3789040"/>
          </a:xfrm>
          <a:prstGeom prst="rect">
            <a:avLst/>
          </a:prstGeom>
          <a:noFill/>
        </p:spPr>
      </p:pic>
      <p:pic>
        <p:nvPicPr>
          <p:cNvPr id="19460" name="Picture 4" descr="Картинки по запросу дыхательная система"/>
          <p:cNvPicPr>
            <a:picLocks noChangeAspect="1" noChangeArrowheads="1"/>
          </p:cNvPicPr>
          <p:nvPr/>
        </p:nvPicPr>
        <p:blipFill>
          <a:blip r:embed="rId3" cstate="print"/>
          <a:srcRect/>
          <a:stretch>
            <a:fillRect/>
          </a:stretch>
        </p:blipFill>
        <p:spPr bwMode="auto">
          <a:xfrm>
            <a:off x="467544" y="3429000"/>
            <a:ext cx="4248472" cy="3067050"/>
          </a:xfrm>
          <a:prstGeom prst="rect">
            <a:avLst/>
          </a:prstGeom>
          <a:noFill/>
        </p:spPr>
      </p:pic>
      <p:pic>
        <p:nvPicPr>
          <p:cNvPr id="19462" name="Picture 6" descr="Похожее изображение"/>
          <p:cNvPicPr>
            <a:picLocks noChangeAspect="1" noChangeArrowheads="1"/>
          </p:cNvPicPr>
          <p:nvPr/>
        </p:nvPicPr>
        <p:blipFill>
          <a:blip r:embed="rId4" cstate="print"/>
          <a:srcRect/>
          <a:stretch>
            <a:fillRect/>
          </a:stretch>
        </p:blipFill>
        <p:spPr bwMode="auto">
          <a:xfrm>
            <a:off x="5220072" y="3429000"/>
            <a:ext cx="2900164" cy="2667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layer.myshared.ru/32/1319371/slides/slide_8.jpg"/>
          <p:cNvPicPr>
            <a:picLocks noChangeAspect="1" noChangeArrowheads="1"/>
          </p:cNvPicPr>
          <p:nvPr/>
        </p:nvPicPr>
        <p:blipFill>
          <a:blip r:embed="rId2" cstate="print"/>
          <a:srcRect b="7240"/>
          <a:stretch>
            <a:fillRect/>
          </a:stretch>
        </p:blipFill>
        <p:spPr bwMode="auto">
          <a:xfrm>
            <a:off x="0" y="0"/>
            <a:ext cx="9144000" cy="6669360"/>
          </a:xfrm>
          <a:prstGeom prst="rect">
            <a:avLst/>
          </a:prstGeom>
          <a:noFill/>
        </p:spPr>
      </p:pic>
      <p:sp>
        <p:nvSpPr>
          <p:cNvPr id="3" name="Прямоугольник 2"/>
          <p:cNvSpPr/>
          <p:nvPr/>
        </p:nvSpPr>
        <p:spPr>
          <a:xfrm>
            <a:off x="6732240" y="6381328"/>
            <a:ext cx="223224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layer.myshared.ru/32/1319371/slides/slide_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layer.myshared.ru/32/1319371/slides/slide_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948264" y="6093296"/>
            <a:ext cx="194421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layer.myshared.ru/32/1319371/slides/slide_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7452320" y="6165304"/>
            <a:ext cx="13681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layer.myshared.ru/32/1319371/slides/slide_14.jpg"/>
          <p:cNvPicPr>
            <a:picLocks noChangeAspect="1" noChangeArrowheads="1"/>
          </p:cNvPicPr>
          <p:nvPr/>
        </p:nvPicPr>
        <p:blipFill>
          <a:blip r:embed="rId2" cstate="print"/>
          <a:srcRect/>
          <a:stretch>
            <a:fillRect/>
          </a:stretch>
        </p:blipFill>
        <p:spPr bwMode="auto">
          <a:xfrm>
            <a:off x="755576" y="0"/>
            <a:ext cx="8388424" cy="6858000"/>
          </a:xfrm>
          <a:prstGeom prst="rect">
            <a:avLst/>
          </a:prstGeom>
          <a:noFill/>
        </p:spPr>
      </p:pic>
      <p:sp>
        <p:nvSpPr>
          <p:cNvPr id="3" name="Прямоугольник 2"/>
          <p:cNvSpPr/>
          <p:nvPr/>
        </p:nvSpPr>
        <p:spPr>
          <a:xfrm>
            <a:off x="7092280" y="6021288"/>
            <a:ext cx="165618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79512" y="1196752"/>
            <a:ext cx="4464496" cy="56612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latin typeface="Times New Roman" pitchFamily="18" charset="0"/>
                <a:cs typeface="Times New Roman" pitchFamily="18" charset="0"/>
              </a:rPr>
              <a:t>Көмейдің дыбыс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сіңірлері </a:t>
            </a:r>
            <a:r>
              <a:rPr lang="ru-RU" dirty="0">
                <a:solidFill>
                  <a:schemeClr val="tx1"/>
                </a:solidFill>
                <a:latin typeface="Times New Roman" pitchFamily="18" charset="0"/>
                <a:cs typeface="Times New Roman" pitchFamily="18" charset="0"/>
              </a:rPr>
              <a:t>мен </a:t>
            </a:r>
            <a:r>
              <a:rPr lang="ru-RU" dirty="0" err="1">
                <a:solidFill>
                  <a:schemeClr val="tx1"/>
                </a:solidFill>
                <a:latin typeface="Times New Roman" pitchFamily="18" charset="0"/>
                <a:cs typeface="Times New Roman" pitchFamily="18" charset="0"/>
              </a:rPr>
              <a:t>көмей қақпашағынан басқа ішкі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беті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тербелмелі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эпителийлі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сілемейлі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қабықпен қапталған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Көмей шеміршектері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арасында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екі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дыбыс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сіңірлерін түзетін сілемейлі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қабаттар болады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Олардың арасындағы кеңістік </a:t>
            </a:r>
            <a:r>
              <a:rPr lang="ru-RU" b="1" dirty="0" err="1">
                <a:solidFill>
                  <a:schemeClr val="tx1"/>
                </a:solidFill>
                <a:latin typeface="Times New Roman" pitchFamily="18" charset="0"/>
                <a:cs typeface="Times New Roman" pitchFamily="18" charset="0"/>
              </a:rPr>
              <a:t>дыбыс</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саңылауы </a:t>
            </a:r>
            <a:r>
              <a:rPr lang="ru-RU" dirty="0" err="1">
                <a:solidFill>
                  <a:schemeClr val="tx1"/>
                </a:solidFill>
                <a:latin typeface="Times New Roman" pitchFamily="18" charset="0"/>
                <a:cs typeface="Times New Roman" pitchFamily="18" charset="0"/>
              </a:rPr>
              <a:t>деп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аталады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Дауыс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дыбысы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тыныс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шығарған кезде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дыбыс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сіңірлерінің тербелісі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нәтижесінде пайда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Дауыс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түрі </a:t>
            </a:r>
            <a:r>
              <a:rPr lang="ru-RU" dirty="0">
                <a:solidFill>
                  <a:schemeClr val="tx1"/>
                </a:solidFill>
                <a:latin typeface="Times New Roman" pitchFamily="18" charset="0"/>
                <a:cs typeface="Times New Roman" pitchFamily="18" charset="0"/>
              </a:rPr>
              <a:t>мен </a:t>
            </a:r>
            <a:r>
              <a:rPr lang="ru-RU" dirty="0" err="1">
                <a:solidFill>
                  <a:schemeClr val="tx1"/>
                </a:solidFill>
                <a:latin typeface="Times New Roman" pitchFamily="18" charset="0"/>
                <a:cs typeface="Times New Roman" pitchFamily="18" charset="0"/>
              </a:rPr>
              <a:t>оның тембрі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дыбыс</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сіңірлерінің ұзындығына байланысты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Көмейге </a:t>
            </a:r>
            <a:r>
              <a:rPr lang="ru-RU" dirty="0">
                <a:solidFill>
                  <a:schemeClr val="tx1"/>
                </a:solidFill>
                <a:latin typeface="Times New Roman" pitchFamily="18" charset="0"/>
                <a:cs typeface="Times New Roman" pitchFamily="18" charset="0"/>
              </a:rPr>
              <a:t>ас </a:t>
            </a:r>
            <a:r>
              <a:rPr lang="ru-RU" dirty="0" err="1">
                <a:solidFill>
                  <a:schemeClr val="tx1"/>
                </a:solidFill>
                <a:latin typeface="Times New Roman" pitchFamily="18" charset="0"/>
                <a:cs typeface="Times New Roman" pitchFamily="18" charset="0"/>
              </a:rPr>
              <a:t>бөлшектері немесе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басқа заттар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түскенде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сондай-ақ қабыну процестерінде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адам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жөтеледі </a:t>
            </a:r>
            <a:r>
              <a:rPr lang="ru-RU" dirty="0">
                <a:solidFill>
                  <a:schemeClr val="tx1"/>
                </a:solidFill>
                <a:latin typeface="Times New Roman" pitchFamily="18" charset="0"/>
                <a:cs typeface="Times New Roman" pitchFamily="18" charset="0"/>
              </a:rPr>
              <a:t>де </a:t>
            </a:r>
            <a:r>
              <a:rPr lang="ru-RU" dirty="0" err="1">
                <a:solidFill>
                  <a:schemeClr val="tx1"/>
                </a:solidFill>
                <a:latin typeface="Times New Roman" pitchFamily="18" charset="0"/>
                <a:cs typeface="Times New Roman" pitchFamily="18" charset="0"/>
              </a:rPr>
              <a:t>күшті дем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шығарылады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Бұл көмейдің тазартылуына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әсер етіп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тыныстың төменгі бөлімдеріне зиянды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заттардың енуіне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кедергі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келтіреді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Көмейдің төменгі бөлімі</a:t>
            </a:r>
            <a:r>
              <a:rPr lang="ru-RU"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VI-VII </a:t>
            </a:r>
            <a:r>
              <a:rPr lang="ru-RU" dirty="0" err="1">
                <a:solidFill>
                  <a:schemeClr val="tx1"/>
                </a:solidFill>
                <a:latin typeface="Times New Roman" pitchFamily="18" charset="0"/>
                <a:cs typeface="Times New Roman" pitchFamily="18" charset="0"/>
              </a:rPr>
              <a:t>мойын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омыртқалары тұсында кеңірдекке өтеді.</a:t>
            </a:r>
            <a:r>
              <a:rPr lang="ru-RU" dirty="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1735</Words>
  <Application>Microsoft Office PowerPoint</Application>
  <PresentationFormat>Экран (4:3)</PresentationFormat>
  <Paragraphs>197</Paragraphs>
  <Slides>33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Тема Office</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anar</dc:creator>
  <cp:lastModifiedBy>admin</cp:lastModifiedBy>
  <cp:revision>18</cp:revision>
  <dcterms:created xsi:type="dcterms:W3CDTF">2017-01-30T16:27:50Z</dcterms:created>
  <dcterms:modified xsi:type="dcterms:W3CDTF">2020-09-13T09:13:31Z</dcterms:modified>
</cp:coreProperties>
</file>